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modernComment_113_63B8B652.xml" ContentType="application/vnd.ms-powerpoint.comments+xml"/>
  <Override PartName="/ppt/comments/modernComment_107_904F4A5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9" r:id="rId7"/>
    <p:sldId id="260" r:id="rId8"/>
    <p:sldId id="275" r:id="rId9"/>
    <p:sldId id="257" r:id="rId10"/>
    <p:sldId id="285" r:id="rId11"/>
    <p:sldId id="282" r:id="rId12"/>
    <p:sldId id="283" r:id="rId13"/>
    <p:sldId id="295" r:id="rId14"/>
    <p:sldId id="263" r:id="rId15"/>
    <p:sldId id="284" r:id="rId16"/>
    <p:sldId id="297" r:id="rId17"/>
    <p:sldId id="286" r:id="rId18"/>
    <p:sldId id="290" r:id="rId19"/>
    <p:sldId id="287" r:id="rId20"/>
    <p:sldId id="292" r:id="rId21"/>
    <p:sldId id="293" r:id="rId22"/>
    <p:sldId id="289" r:id="rId23"/>
    <p:sldId id="299" r:id="rId24"/>
    <p:sldId id="298" r:id="rId25"/>
    <p:sldId id="261" r:id="rId2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14C0B8-F4F7-E513-1CD6-2252C610B774}" name="ريم بدر" initials="رب" userId="S::reem.b@jmihdom.sa::44bb0099-d0a7-44c4-91d6-9b6288234f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jitsu" initials="F" lastIdx="4" clrIdx="0">
    <p:extLst>
      <p:ext uri="{19B8F6BF-5375-455C-9EA6-DF929625EA0E}">
        <p15:presenceInfo xmlns:p15="http://schemas.microsoft.com/office/powerpoint/2012/main" userId="3e3a61ac1cfd65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3B709-DCA9-E19E-2FC3-37CCDF197EDE}" v="3200" dt="2025-11-11T11:34:57.359"/>
    <p1510:client id="{218CDADB-BDAF-BB75-E4A4-B916A26F38A4}" v="79" dt="2025-11-12T10:09:36.733"/>
    <p1510:client id="{457F3726-BE3E-6D01-3952-20EFCE4A41D5}" v="19" dt="2025-11-12T10:35:22.874"/>
    <p1510:client id="{51891F22-3959-8217-3C4F-EECDE8013C42}" v="5584" dt="2025-11-12T07:44:06.252"/>
    <p1510:client id="{B00A53DC-02DD-5558-C8AA-7758558E2F83}" v="2013" dt="2025-11-12T10:34:12.496"/>
    <p1510:client id="{F789BDCF-1DD8-4935-C876-8DDDB0BB33ED}" v="55" dt="2025-11-12T05:52:50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omments/modernComment_107_904F4A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CDCD44-9DA7-4F56-8738-54391675A59C}" authorId="{5514C0B8-F4F7-E513-1CD6-2252C610B774}" created="2025-11-12T06:29:51.437">
    <pc:sldMkLst xmlns:pc="http://schemas.microsoft.com/office/powerpoint/2013/main/command">
      <pc:docMk/>
      <pc:sldMk cId="2421115477" sldId="263"/>
    </pc:sldMkLst>
    <p188:txBody>
      <a:bodyPr/>
      <a:lstStyle/>
      <a:p>
        <a:r>
          <a:rPr lang="ar-SA"/>
          <a:t>[@عائشة ظافر]  الصور لا تزيد عن شريحتين وصور الضيافة شيليها مو حلوه الطاولة  حقت قليتر احلى</a:t>
        </a:r>
      </a:p>
    </p188:txBody>
  </p188:cm>
</p188:cmLst>
</file>

<file path=ppt/comments/modernComment_113_63B8B6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84A184-2FED-4C06-B90F-1D1B836077BC}" authorId="{5514C0B8-F4F7-E513-1CD6-2252C610B774}" created="2025-11-12T05:52:16.439">
    <pc:sldMkLst xmlns:pc="http://schemas.microsoft.com/office/powerpoint/2013/main/command">
      <pc:docMk/>
      <pc:sldMk cId="1673049682" sldId="275"/>
    </pc:sldMkLst>
    <p188:txBody>
      <a:bodyPr/>
      <a:lstStyle/>
      <a:p>
        <a:r>
          <a:rPr lang="ar-SA"/>
          <a:t>[@عائشة ظافر]  حطي أهداف بستان هنا المخرجات لوحدها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08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99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98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003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8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05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59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64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06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78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960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FFB9-8E8E-4120-B72C-E98D55E4BE0F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9DE1-02CF-4CD1-8F81-88BD59D7B20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6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22/05/1447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microsoft.com/office/2018/10/relationships/comments" Target="../comments/modernComment_107_904F4A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13_63B8B6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" y="-2659"/>
            <a:ext cx="12191405" cy="68583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0805" y="3552665"/>
            <a:ext cx="1193074" cy="3757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rtl="1"/>
            <a:r>
              <a:rPr lang="ar-PS">
                <a:solidFill>
                  <a:srgbClr val="FFC000"/>
                </a:solidFill>
                <a:latin typeface="Hacen Tunisia" panose="02000000000000000000" pitchFamily="2" charset="-78"/>
                <a:cs typeface="Hacen Tunisia"/>
              </a:rPr>
              <a:t>2025م</a:t>
            </a:r>
            <a:endParaRPr lang="ar-SA">
              <a:solidFill>
                <a:srgbClr val="FFC000"/>
              </a:solidFill>
              <a:latin typeface="Hacen Tunisia" panose="02000000000000000000" pitchFamily="2" charset="-78"/>
              <a:cs typeface="Hacen Tunisia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D3B7A5-4A99-FA7D-0162-FF39D25EEC6A}"/>
              </a:ext>
            </a:extLst>
          </p:cNvPr>
          <p:cNvSpPr txBox="1"/>
          <p:nvPr/>
        </p:nvSpPr>
        <p:spPr>
          <a:xfrm>
            <a:off x="6629400" y="2743200"/>
            <a:ext cx="4876800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800" b="1">
                <a:solidFill>
                  <a:schemeClr val="accent2"/>
                </a:solidFill>
                <a:ea typeface="Calibri"/>
                <a:cs typeface="Calibri"/>
              </a:rPr>
              <a:t> تقرير برنامج  بستان </a:t>
            </a:r>
            <a:endParaRPr lang="ar-SA" sz="4800">
              <a:solidFill>
                <a:schemeClr val="accent2"/>
              </a:solidFill>
              <a:ea typeface="Calibri"/>
              <a:cs typeface="Calibri"/>
            </a:endParaRPr>
          </a:p>
          <a:p>
            <a:pPr algn="ctr"/>
            <a:endParaRPr lang="ar-SA" sz="4800" b="1">
              <a:solidFill>
                <a:schemeClr val="accent2"/>
              </a:solidFill>
              <a:ea typeface="Calibri"/>
              <a:cs typeface="Arial"/>
            </a:endParaRPr>
          </a:p>
          <a:p>
            <a:pPr algn="ctr"/>
            <a:endParaRPr lang="ar-SA" sz="4800" b="1">
              <a:solidFill>
                <a:schemeClr val="accent2"/>
              </a:solidFill>
              <a:ea typeface="Calibri"/>
              <a:cs typeface="Arial"/>
            </a:endParaRPr>
          </a:p>
          <a:p>
            <a:pPr algn="ctr"/>
            <a:r>
              <a:rPr lang="ar-SA" sz="4800" b="1">
                <a:solidFill>
                  <a:schemeClr val="accent2"/>
                </a:solidFill>
                <a:ea typeface="Calibri"/>
                <a:cs typeface="Arial"/>
              </a:rPr>
              <a:t>بدعم من مؤسسة حمد </a:t>
            </a:r>
            <a:r>
              <a:rPr lang="ar-SA" sz="4800" b="1" err="1">
                <a:solidFill>
                  <a:schemeClr val="accent2"/>
                </a:solidFill>
                <a:ea typeface="Calibri"/>
                <a:cs typeface="Arial"/>
              </a:rPr>
              <a:t>الحصيني</a:t>
            </a:r>
            <a:r>
              <a:rPr lang="ar-SA" sz="4800" b="1">
                <a:solidFill>
                  <a:schemeClr val="accent2"/>
                </a:solidFill>
                <a:ea typeface="Calibri"/>
                <a:cs typeface="Arial"/>
              </a:rPr>
              <a:t> الخيرية</a:t>
            </a:r>
          </a:p>
          <a:p>
            <a:pPr algn="ctr"/>
            <a:endParaRPr lang="ar-SA" sz="4800" b="1">
              <a:solidFill>
                <a:schemeClr val="accent2"/>
              </a:solidFill>
              <a:cs typeface="Arial"/>
            </a:endParaRPr>
          </a:p>
          <a:p>
            <a:pPr algn="ctr"/>
            <a:endParaRPr lang="ar-SA" sz="4800" b="1">
              <a:solidFill>
                <a:schemeClr val="accent2"/>
              </a:solidFill>
              <a:ea typeface="Calibri"/>
              <a:cs typeface="Arial"/>
            </a:endParaRPr>
          </a:p>
          <a:p>
            <a:pPr algn="ctr"/>
            <a:endParaRPr lang="ar-SA" sz="4800" b="1">
              <a:solidFill>
                <a:schemeClr val="accent2"/>
              </a:solidFill>
              <a:ea typeface="Calibri"/>
              <a:cs typeface="Arial"/>
            </a:endParaRPr>
          </a:p>
          <a:p>
            <a:pPr algn="ctr"/>
            <a:endParaRPr lang="ar-SA">
              <a:solidFill>
                <a:schemeClr val="accent2"/>
              </a:solidFill>
              <a:ea typeface="Calibri" panose="020F0502020204030204"/>
            </a:endParaRPr>
          </a:p>
        </p:txBody>
      </p:sp>
      <p:pic>
        <p:nvPicPr>
          <p:cNvPr id="5" name="صورة 4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69514F5-A502-4D8B-3596-BED2DF2D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096" y="169636"/>
            <a:ext cx="1905000" cy="1362560"/>
          </a:xfrm>
          <a:prstGeom prst="rect">
            <a:avLst/>
          </a:prstGeom>
        </p:spPr>
      </p:pic>
      <p:pic>
        <p:nvPicPr>
          <p:cNvPr id="7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7D3F821-1811-97AC-B871-9685DE71E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760" y="529975"/>
            <a:ext cx="2246935" cy="65198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1D5824-6F6E-32EF-2B8B-977F3B770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98" y="224877"/>
            <a:ext cx="1905000" cy="1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2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69BDC9-F5DC-4A16-9583-2F8CE418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3CE7F4-D1BB-4A5B-8E96-91517764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52B64B1-FA5F-4F22-7F12-B8DDBEFF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0A92178-66F4-D7BD-89A2-F41F2A0767F8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06733DC-566B-3486-2AAB-19E49C855709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E289D3E-0BE5-C188-BCBA-88E9262E5B7E}"/>
              </a:ext>
            </a:extLst>
          </p:cNvPr>
          <p:cNvSpPr txBox="1"/>
          <p:nvPr/>
        </p:nvSpPr>
        <p:spPr>
          <a:xfrm>
            <a:off x="5738248" y="1449816"/>
            <a:ext cx="66891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800" b="1">
                <a:solidFill>
                  <a:srgbClr val="C00000"/>
                </a:solidFill>
                <a:ea typeface="Calibri"/>
                <a:cs typeface="Arial"/>
              </a:rPr>
              <a:t>مقتطفات من صور تنفيذ البرنامج </a:t>
            </a: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D945C3B-FB78-EDD5-FE95-302DF6A4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6884814-F963-850A-A95D-6B0FE523D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D15C982-51A2-BF40-8CD6-A57EEDEBC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19" y="3687357"/>
            <a:ext cx="2552761" cy="2622176"/>
          </a:xfrm>
          <a:prstGeom prst="rect">
            <a:avLst/>
          </a:prstGeom>
        </p:spPr>
      </p:pic>
      <p:pic>
        <p:nvPicPr>
          <p:cNvPr id="14" name="صورة 13" descr="صورة تحتوي على نص, داخلي, ثلاجة, حائ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63FF18A-EED7-92F5-915E-9894173D9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676" y="628774"/>
            <a:ext cx="1907804" cy="566955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DCA85E5-0925-6B38-8C7A-2D89DBCB2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40" y="629395"/>
            <a:ext cx="2454088" cy="2655793"/>
          </a:xfrm>
          <a:prstGeom prst="rect">
            <a:avLst/>
          </a:prstGeom>
        </p:spPr>
      </p:pic>
      <p:pic>
        <p:nvPicPr>
          <p:cNvPr id="8" name="صورة 7" descr="صورة تحتوي على نص, إعلان, ملصق, تصميم الجرافيك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10F95D0-734A-3F1D-3A76-5DD2C46704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8855" y="2592917"/>
            <a:ext cx="3815292" cy="3598334"/>
          </a:xfrm>
          <a:prstGeom prst="rect">
            <a:avLst/>
          </a:prstGeom>
        </p:spPr>
      </p:pic>
      <p:pic>
        <p:nvPicPr>
          <p:cNvPr id="11" name="صورة 10" descr="صورة تحتوي على نص, داخلي, حائط, السبور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42DCADD-D9BA-4F68-05F1-38622BEB99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749" y="2465917"/>
            <a:ext cx="2667001" cy="37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54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0"/>
            <a:ext cx="12189881" cy="6858331"/>
          </a:xfrm>
          <a:prstGeom prst="rect">
            <a:avLst/>
          </a:prstGeom>
        </p:spPr>
      </p:pic>
      <p:pic>
        <p:nvPicPr>
          <p:cNvPr id="7" name="صورة 6" descr="صورة تحتوي على نص, الخط, شعار, بطاقة العمل&#10;&#10;تم إنشاء الوصف تلقائياً">
            <a:extLst>
              <a:ext uri="{FF2B5EF4-FFF2-40B4-BE49-F238E27FC236}">
                <a16:creationId xmlns:a16="http://schemas.microsoft.com/office/drawing/2014/main" id="{B7F520AE-5BAE-1742-BBD4-27F42B1D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582" y="52335"/>
            <a:ext cx="2743200" cy="1188422"/>
          </a:xfrm>
          <a:prstGeom prst="rect">
            <a:avLst/>
          </a:prstGeom>
        </p:spPr>
      </p:pic>
      <p:sp>
        <p:nvSpPr>
          <p:cNvPr id="4" name="عنوان 3">
            <a:extLst>
              <a:ext uri="{FF2B5EF4-FFF2-40B4-BE49-F238E27FC236}">
                <a16:creationId xmlns:a16="http://schemas.microsoft.com/office/drawing/2014/main" id="{9D06CB8E-A5AF-4E61-377F-8378A06BB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0373" y="1352663"/>
            <a:ext cx="2674190" cy="719828"/>
          </a:xfrm>
        </p:spPr>
        <p:txBody>
          <a:bodyPr>
            <a:normAutofit fontScale="90000"/>
          </a:bodyPr>
          <a:lstStyle/>
          <a:p>
            <a:r>
              <a:rPr lang="ar-SA" sz="3600">
                <a:solidFill>
                  <a:schemeClr val="accent6">
                    <a:lumMod val="75000"/>
                  </a:schemeClr>
                </a:solidFill>
                <a:cs typeface="Times New Roman"/>
              </a:rPr>
              <a:t>هيكل المبادرة</a:t>
            </a:r>
            <a:r>
              <a:rPr lang="ar-SA" sz="4800">
                <a:cs typeface="Times New Roman"/>
              </a:rPr>
              <a:t> 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89F34C-642E-01D9-D5CA-4A0D08A38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09769"/>
              </p:ext>
            </p:extLst>
          </p:nvPr>
        </p:nvGraphicFramePr>
        <p:xfrm>
          <a:off x="923559" y="2606907"/>
          <a:ext cx="9786640" cy="353847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72907">
                  <a:extLst>
                    <a:ext uri="{9D8B030D-6E8A-4147-A177-3AD203B41FA5}">
                      <a16:colId xmlns:a16="http://schemas.microsoft.com/office/drawing/2014/main" val="2177443933"/>
                    </a:ext>
                  </a:extLst>
                </a:gridCol>
                <a:gridCol w="3466100">
                  <a:extLst>
                    <a:ext uri="{9D8B030D-6E8A-4147-A177-3AD203B41FA5}">
                      <a16:colId xmlns:a16="http://schemas.microsoft.com/office/drawing/2014/main" val="2468663475"/>
                    </a:ext>
                  </a:extLst>
                </a:gridCol>
                <a:gridCol w="2747633">
                  <a:extLst>
                    <a:ext uri="{9D8B030D-6E8A-4147-A177-3AD203B41FA5}">
                      <a16:colId xmlns:a16="http://schemas.microsoft.com/office/drawing/2014/main" val="2886159934"/>
                    </a:ext>
                  </a:extLst>
                </a:gridCol>
              </a:tblGrid>
              <a:tr h="554683"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800" b="1">
                          <a:solidFill>
                            <a:srgbClr val="C00000"/>
                          </a:solidFill>
                          <a:effectLst/>
                        </a:rPr>
                        <a:t>الدور في المشروع​​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800" b="1">
                          <a:solidFill>
                            <a:srgbClr val="C00000"/>
                          </a:solidFill>
                          <a:effectLst/>
                        </a:rPr>
                        <a:t> الوظيفة​​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800" b="1">
                          <a:solidFill>
                            <a:srgbClr val="C00000"/>
                          </a:solidFill>
                          <a:effectLst/>
                        </a:rPr>
                        <a:t>الاسم​​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89660150"/>
                  </a:ext>
                </a:extLst>
              </a:tr>
              <a:tr h="9600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 مدير البرنامج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مدير المشروع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800">
                          <a:effectLst/>
                        </a:rPr>
                        <a:t>ريم بدر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40801007"/>
                  </a:ext>
                </a:extLst>
              </a:tr>
              <a:tr h="5546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ar-SA" sz="1600">
                          <a:effectLst/>
                        </a:rPr>
                        <a:t>متابعة وتقييم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مسؤولة التدريب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نجلاء سعد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47924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تنفيذ البرنامج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مشرفة المشروع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عائشة ظافر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64228452"/>
                  </a:ext>
                </a:extLst>
              </a:tr>
              <a:tr h="554683"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نشر الإعلامي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أخصائي أعلام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ar-SA" sz="1600">
                          <a:effectLst/>
                        </a:rPr>
                        <a:t>جمال حنيف  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83260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34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AC2D2-E3F4-DA7C-B3F1-A63D45CF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39733-BC9B-51DF-41BC-BBB9EF7EF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0"/>
            <a:ext cx="12189881" cy="6858331"/>
          </a:xfrm>
          <a:prstGeom prst="rect">
            <a:avLst/>
          </a:prstGeom>
        </p:spPr>
      </p:pic>
      <p:pic>
        <p:nvPicPr>
          <p:cNvPr id="7" name="صورة 6" descr="صورة تحتوي على نص, الخط, شعار, بطاقة العمل&#10;&#10;تم إنشاء الوصف تلقائياً">
            <a:extLst>
              <a:ext uri="{FF2B5EF4-FFF2-40B4-BE49-F238E27FC236}">
                <a16:creationId xmlns:a16="http://schemas.microsoft.com/office/drawing/2014/main" id="{7017238E-B3AA-B43F-7627-8404D4458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582" y="52335"/>
            <a:ext cx="2743200" cy="1188422"/>
          </a:xfrm>
          <a:prstGeom prst="rect">
            <a:avLst/>
          </a:prstGeom>
        </p:spPr>
      </p:pic>
      <p:sp>
        <p:nvSpPr>
          <p:cNvPr id="4" name="عنوان 3">
            <a:extLst>
              <a:ext uri="{FF2B5EF4-FFF2-40B4-BE49-F238E27FC236}">
                <a16:creationId xmlns:a16="http://schemas.microsoft.com/office/drawing/2014/main" id="{26ABB0E1-0ACD-56BA-A3FD-D79C17BE0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1" y="5162663"/>
            <a:ext cx="6699850" cy="806092"/>
          </a:xfrm>
        </p:spPr>
        <p:txBody>
          <a:bodyPr>
            <a:normAutofit/>
          </a:bodyPr>
          <a:lstStyle/>
          <a:p>
            <a:r>
              <a:rPr lang="ar-SA" sz="3200" b="1">
                <a:solidFill>
                  <a:srgbClr val="474747"/>
                </a:solidFill>
                <a:latin typeface="Arial"/>
                <a:cs typeface="Arial"/>
              </a:rPr>
              <a:t>"الصدق هو أصل الإيمان وأساس النجاة"</a:t>
            </a:r>
            <a:endParaRPr lang="ar-SA" sz="3200" b="1">
              <a:ea typeface="Calibri Light"/>
              <a:cs typeface="Times New Roman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77303EE-C29D-69DF-AFC2-66B7D45F1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627" y="201283"/>
            <a:ext cx="3950180" cy="51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4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9BF0-4C1A-F919-081F-9FFEA8AA9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3AF6C7-E3FD-1566-5776-C1F9930E9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9A0EB5-8AA0-8E0D-CB7A-143D47881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C7C5E0E-F036-E2F7-43F1-82A45C77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63C3983-63D7-06B8-8318-D3E7164F9FE1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E6E5075-AC94-023E-1B82-38F28972EB2A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4081F4-2EFC-1B8A-1773-669756AA1D42}"/>
              </a:ext>
            </a:extLst>
          </p:cNvPr>
          <p:cNvSpPr txBox="1"/>
          <p:nvPr/>
        </p:nvSpPr>
        <p:spPr>
          <a:xfrm>
            <a:off x="6025795" y="1924269"/>
            <a:ext cx="668914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800" b="1">
                <a:solidFill>
                  <a:srgbClr val="C00000"/>
                </a:solidFill>
                <a:ea typeface="Calibri" panose="020F0502020204030204"/>
                <a:cs typeface="Arial"/>
              </a:rPr>
              <a:t>الشراكات المجتمعية في برنامج بستان </a:t>
            </a:r>
            <a:endParaRPr lang="ar-SA">
              <a:solidFill>
                <a:srgbClr val="000000"/>
              </a:solidFill>
              <a:ea typeface="Calibri" panose="020F0502020204030204"/>
              <a:cs typeface="Arial" panose="020B0604020202020204" pitchFamily="34" charset="0"/>
            </a:endParaRPr>
          </a:p>
          <a:p>
            <a:endParaRPr lang="ar-SA" sz="2800" b="1">
              <a:solidFill>
                <a:srgbClr val="C00000"/>
              </a:solidFill>
              <a:ea typeface="Calibri" panose="020F0502020204030204"/>
              <a:cs typeface="Arial"/>
            </a:endParaRPr>
          </a:p>
          <a:p>
            <a:r>
              <a:rPr lang="ar-SA" sz="2800" b="1">
                <a:solidFill>
                  <a:srgbClr val="C00000"/>
                </a:solidFill>
                <a:ea typeface="Calibri" panose="020F0502020204030204"/>
                <a:cs typeface="Arial"/>
              </a:rPr>
              <a:t>بين نقل معرفة وغرس قيمة </a:t>
            </a:r>
            <a:endParaRPr lang="ar-SA">
              <a:solidFill>
                <a:srgbClr val="000000"/>
              </a:solidFill>
              <a:ea typeface="Calibri" panose="020F0502020204030204"/>
              <a:cs typeface="Arial" panose="020B0604020202020204" pitchFamily="34" charset="0"/>
            </a:endParaRPr>
          </a:p>
          <a:p>
            <a:endParaRPr lang="ar-SA" sz="2800" b="1">
              <a:solidFill>
                <a:srgbClr val="C00000"/>
              </a:solidFill>
              <a:ea typeface="Calibri" panose="020F0502020204030204"/>
              <a:cs typeface="Arial"/>
            </a:endParaRPr>
          </a:p>
          <a:p>
            <a:endParaRPr lang="ar-SA" sz="2800" b="1">
              <a:solidFill>
                <a:srgbClr val="C00000"/>
              </a:solidFill>
              <a:ea typeface="Calibri" panose="020F0502020204030204"/>
              <a:cs typeface="Arial"/>
            </a:endParaRPr>
          </a:p>
          <a:p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صالون ومقهى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قلتر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 - مدرسة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دغيبجة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 للطفولة المبكرة - مدرسة مجمع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دغيبجة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 المتوسطة والثانوية - مدرسة أم الدوم المتوسطة - مدرسة مران ابتدائية ومتوسطة )</a:t>
            </a:r>
            <a:endParaRPr lang="ar-S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670E175-80E3-9738-A3C5-3F713158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1CA196D-AAF0-1E68-BE63-94779118A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0434DAB-70C9-2EDD-C90F-E2593DC94E9D}"/>
              </a:ext>
            </a:extLst>
          </p:cNvPr>
          <p:cNvSpPr txBox="1"/>
          <p:nvPr/>
        </p:nvSpPr>
        <p:spPr>
          <a:xfrm>
            <a:off x="5276491" y="6189454"/>
            <a:ext cx="60960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latin typeface="Arial"/>
                <a:ea typeface="Arial"/>
                <a:cs typeface="Arial"/>
              </a:rPr>
              <a:t>احترام</a:t>
            </a:r>
            <a:r>
              <a:rPr lang="en-US" sz="2800" b="1">
                <a:latin typeface="Arial"/>
                <a:ea typeface="Arial"/>
                <a:cs typeface="Arial"/>
              </a:rPr>
              <a:t> </a:t>
            </a:r>
            <a:r>
              <a:rPr lang="en-US" sz="2800" b="1" err="1">
                <a:latin typeface="Arial"/>
                <a:ea typeface="Arial"/>
                <a:cs typeface="Arial"/>
              </a:rPr>
              <a:t>الآخرين</a:t>
            </a:r>
            <a:r>
              <a:rPr lang="en-US" sz="2800" b="1">
                <a:latin typeface="Arial"/>
                <a:ea typeface="Arial"/>
                <a:cs typeface="Arial"/>
              </a:rPr>
              <a:t> </a:t>
            </a:r>
            <a:r>
              <a:rPr lang="en-US" sz="2800" b="1" err="1">
                <a:latin typeface="Arial"/>
                <a:ea typeface="Arial"/>
                <a:cs typeface="Arial"/>
              </a:rPr>
              <a:t>واحترام</a:t>
            </a:r>
            <a:r>
              <a:rPr lang="en-US" sz="2800" b="1">
                <a:latin typeface="Arial"/>
                <a:ea typeface="Arial"/>
                <a:cs typeface="Arial"/>
              </a:rPr>
              <a:t> </a:t>
            </a:r>
            <a:r>
              <a:rPr lang="en-US" sz="2800" b="1" err="1">
                <a:latin typeface="Arial"/>
                <a:ea typeface="Arial"/>
                <a:cs typeface="Arial"/>
              </a:rPr>
              <a:t>مشاعرهم</a:t>
            </a:r>
            <a:r>
              <a:rPr lang="en-US" sz="2800" b="1">
                <a:latin typeface="Arial"/>
                <a:ea typeface="Arial"/>
                <a:cs typeface="Arial"/>
              </a:rPr>
              <a:t>.. </a:t>
            </a:r>
            <a:r>
              <a:rPr lang="en-US" sz="2800" b="1" err="1">
                <a:latin typeface="Arial"/>
                <a:ea typeface="Arial"/>
                <a:cs typeface="Arial"/>
              </a:rPr>
              <a:t>احترام</a:t>
            </a:r>
            <a:r>
              <a:rPr lang="en-US" sz="2800" b="1">
                <a:latin typeface="Arial"/>
                <a:ea typeface="Arial"/>
                <a:cs typeface="Arial"/>
              </a:rPr>
              <a:t> </a:t>
            </a:r>
            <a:r>
              <a:rPr lang="en-US" sz="2800" b="1" err="1">
                <a:latin typeface="Arial"/>
                <a:ea typeface="Arial"/>
                <a:cs typeface="Arial"/>
              </a:rPr>
              <a:t>لذاتك</a:t>
            </a:r>
            <a:endParaRPr lang="en-US" sz="2800" b="1">
              <a:ea typeface="Calibri"/>
              <a:cs typeface="Calibri"/>
            </a:endParaRPr>
          </a:p>
          <a:p>
            <a:pPr algn="ctr"/>
            <a:endParaRPr lang="ar-SA" sz="2800" b="1">
              <a:ea typeface="Calibri"/>
              <a:cs typeface="Arial"/>
            </a:endParaRPr>
          </a:p>
        </p:txBody>
      </p:sp>
      <p:pic>
        <p:nvPicPr>
          <p:cNvPr id="11" name="صورة 10" descr="صورة تحتوي على داخلي, نص, أثاث المنزل, حائ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1FDBE69-1DC5-E5C2-E542-7424EBA17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354" y="-14377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3FFB-D838-88E3-E965-D1DF7D9D9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AA830-ADD0-4AB1-2AA4-1B12E558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4BA1B3-1BFE-CB27-EFAF-C221C237C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CAA65D-64CC-7C13-3CA0-79395E73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A862C8B-BDB2-2F38-BDC2-D39D8A3FEA76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F7D1FCC-F2D4-A3E9-F863-C1191F8B69B9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CCDB75-CB7D-AB92-F416-5DEDFCC5E4B8}"/>
              </a:ext>
            </a:extLst>
          </p:cNvPr>
          <p:cNvSpPr txBox="1"/>
          <p:nvPr/>
        </p:nvSpPr>
        <p:spPr>
          <a:xfrm>
            <a:off x="7336531" y="1712602"/>
            <a:ext cx="66891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مدرسة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دغيبجة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 للطفولة المبكرة </a:t>
            </a:r>
            <a:endParaRPr lang="ar-S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08D05D5-E39A-029A-4D10-C04835C3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8E0DD27-D581-5E78-81B5-7D16668DB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A95AD05-3270-3FF0-DA25-839E5C6B63C5}"/>
              </a:ext>
            </a:extLst>
          </p:cNvPr>
          <p:cNvSpPr txBox="1"/>
          <p:nvPr/>
        </p:nvSpPr>
        <p:spPr>
          <a:xfrm>
            <a:off x="4998929" y="2194344"/>
            <a:ext cx="718867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وجهت مديرة المدرسة للجمعية خطاب لطلب تقديم لقاء عن تعزيز الإيجابية ضمن قيمة مكارم الأخلاق </a:t>
            </a:r>
            <a:endParaRPr lang="ar-SA"/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وحضر اللقاء قرابة 60 طالبة في جو تفاعلي وتعليمي. بقيادة مسؤولة النشاط بالمدرسة أ. دلال السميري , ومدربة برنامج بستان أ. البتول البراهيم</a:t>
            </a:r>
          </a:p>
        </p:txBody>
      </p:sp>
      <p:pic>
        <p:nvPicPr>
          <p:cNvPr id="13" name="صورة 12" descr="صورة تحتوي على نص, رسالة, أثاث المنزل, كتاب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48903F9-ADAF-86AF-FE1F-98DADC94A2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42" t="9722" r="944" b="21759"/>
          <a:stretch>
            <a:fillRect/>
          </a:stretch>
        </p:blipFill>
        <p:spPr>
          <a:xfrm>
            <a:off x="509588" y="550333"/>
            <a:ext cx="3819470" cy="312209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ABED1A3-2153-8BE1-CAEB-0B63C1C87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67" y="3801004"/>
            <a:ext cx="3086100" cy="27908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9CC715C-5B33-8073-FACA-0FC41DEF3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442" y="3786188"/>
            <a:ext cx="2446867" cy="28098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ED590CB-99B1-E005-9D1B-24AB2658A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237" y="3781955"/>
            <a:ext cx="24860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3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6D2B2-4D3B-5D2C-0703-17BF5918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097485-5657-5690-74BB-73CFDEA9A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7A0B94-1DA7-5CF0-2B18-2CFB8B3B4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B47127-0CCE-F4EC-0D30-ED4E31AB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CF251ED-11DA-2780-462A-16A959237311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BB9FEE-4F9E-4751-704D-A71D9C8CDAA6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C715FB4-1DD0-105A-0F76-5641E7C16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273A92C-5D02-E0F8-595A-68AFAF834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D084A31-3B7B-E745-C14C-8E14B921C14E}"/>
              </a:ext>
            </a:extLst>
          </p:cNvPr>
          <p:cNvSpPr txBox="1"/>
          <p:nvPr/>
        </p:nvSpPr>
        <p:spPr>
          <a:xfrm>
            <a:off x="7203056" y="2106283"/>
            <a:ext cx="523335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وقعت مديرة المدرسة مع الجمعية شراكة مجتمعية لمدة عام كامل لتوجيه الطالبات لبرامج الجمعية ونقل معرفتهن لزميلاتهن في المدرسة في ساعات نشاط محددة .. </a:t>
            </a: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وعليها نفذت متدربة بستان ندى </a:t>
            </a:r>
            <a:r>
              <a:rPr lang="ar-SA" sz="2000" b="1" err="1">
                <a:solidFill>
                  <a:srgbClr val="404040"/>
                </a:solidFill>
                <a:ea typeface="Calibri"/>
                <a:cs typeface="Calibri"/>
              </a:rPr>
              <a:t>الدلبحي</a:t>
            </a:r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 ومجموعة من المتدربات مبادرة عن قيمة الأثر الطيب ضمن قيم مكارم الأخلاق </a:t>
            </a:r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لعدد من المعلمات وزميلاتها الطالبات في الصفوف الأول والثاني والثالث ثانوي . بمساعدة مدربة البرنامج أ. البتول البراهيم</a:t>
            </a: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CD8C6FD-DFB6-21D8-EE23-1DAFD8797067}"/>
              </a:ext>
            </a:extLst>
          </p:cNvPr>
          <p:cNvSpPr txBox="1"/>
          <p:nvPr/>
        </p:nvSpPr>
        <p:spPr>
          <a:xfrm>
            <a:off x="6886754" y="1516812"/>
            <a:ext cx="60960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000" b="1">
                <a:solidFill>
                  <a:srgbClr val="404040"/>
                </a:solidFill>
                <a:cs typeface="Calibri"/>
              </a:rPr>
              <a:t>مدرسة</a:t>
            </a:r>
            <a:r>
              <a:rPr lang="ar-SA" sz="2000" b="1" baseline="0">
                <a:solidFill>
                  <a:srgbClr val="404040"/>
                </a:solidFill>
                <a:cs typeface="Calibri"/>
              </a:rPr>
              <a:t> مجمع </a:t>
            </a:r>
            <a:r>
              <a:rPr lang="ar-SA" sz="2000" b="1" baseline="0" err="1">
                <a:solidFill>
                  <a:srgbClr val="404040"/>
                </a:solidFill>
                <a:cs typeface="Calibri"/>
              </a:rPr>
              <a:t>دغيبجة</a:t>
            </a:r>
            <a:r>
              <a:rPr lang="ar-SA" sz="2000" b="1" baseline="0">
                <a:solidFill>
                  <a:srgbClr val="404040"/>
                </a:solidFill>
                <a:cs typeface="Calibri"/>
              </a:rPr>
              <a:t> المتوسطة والثانوية </a:t>
            </a:r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</p:txBody>
      </p:sp>
      <p:pic>
        <p:nvPicPr>
          <p:cNvPr id="14" name="صورة 13" descr="صورة تحتوي على نص, خط يد, لافت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279E391-0F91-A5A4-D5C6-154811234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2322" y="-100642"/>
            <a:ext cx="3857625" cy="6858000"/>
          </a:xfrm>
          <a:prstGeom prst="rect">
            <a:avLst/>
          </a:prstGeom>
        </p:spPr>
      </p:pic>
      <p:pic>
        <p:nvPicPr>
          <p:cNvPr id="15" name="صورة 14" descr="صورة تحتوي على نص, داخلي, حائط, لافت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4F275D2-304E-2F51-A835-44C8C5B04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203" y="4548237"/>
            <a:ext cx="2909519" cy="2216510"/>
          </a:xfrm>
          <a:prstGeom prst="rect">
            <a:avLst/>
          </a:prstGeom>
        </p:spPr>
      </p:pic>
      <p:pic>
        <p:nvPicPr>
          <p:cNvPr id="16" name="صورة 15" descr="صورة تحتوي على ورقة ملاحظة لاصقة, الأصفر, فن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E4D0433-5063-7120-3AFA-673290A26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810" y="-71886"/>
            <a:ext cx="2693059" cy="48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9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F3C1-9634-11A2-5EEF-4F25487F5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28F988-DFC3-4A19-B24B-0998B0AA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143E64-1B5A-B43E-44CA-7F32D0D15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8BD3F52-86DD-8A75-2F60-7919A6E7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939F186-B633-62A5-2CCF-B5BF357B0D05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8D127F3-806B-DFB2-BA51-0B4FA67FCE42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91C256F-5E27-B001-DF88-CDCAF44C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FAA30EA-E61A-2639-D074-5AB12F11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CA7FAFF-BACE-B2C1-1C67-0AA99680D2E8}"/>
              </a:ext>
            </a:extLst>
          </p:cNvPr>
          <p:cNvSpPr txBox="1"/>
          <p:nvPr/>
        </p:nvSpPr>
        <p:spPr>
          <a:xfrm>
            <a:off x="6952451" y="2123655"/>
            <a:ext cx="5233359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خاطبت المدرسة الجمعية لطلب شراكة مجتمعية لتنفيذ عدد من البرامج حضورياً للطالبات في المدرسة, ومنها برنامج بستان لتعزيز قيمة التسامح بين الطالبات. </a:t>
            </a:r>
            <a:endParaRPr lang="ar-SA"/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وقدمت المتدربة سحر سليم ومجموعة من المتدربات لقاء تعزيز قيمة التسامح بمساعدة مدربة برنامج بستان أ. البتول البراهيم, وبمساعدة مديرة المدرسة أ. رباب نجر, ومسؤولة النشاط أ. منى حنيف</a:t>
            </a:r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لطالبات المرحلة المتوسطة</a:t>
            </a: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0BCAE26-8F79-8C20-0B1A-9329E5042024}"/>
              </a:ext>
            </a:extLst>
          </p:cNvPr>
          <p:cNvSpPr txBox="1"/>
          <p:nvPr/>
        </p:nvSpPr>
        <p:spPr>
          <a:xfrm>
            <a:off x="8381999" y="1516812"/>
            <a:ext cx="60960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000" b="1">
                <a:solidFill>
                  <a:srgbClr val="404040"/>
                </a:solidFill>
                <a:cs typeface="Calibri"/>
              </a:rPr>
              <a:t>مدرسة أم الدوم</a:t>
            </a:r>
            <a:r>
              <a:rPr lang="ar-SA" sz="2000" b="1" baseline="0">
                <a:solidFill>
                  <a:srgbClr val="404040"/>
                </a:solidFill>
                <a:cs typeface="Calibri"/>
              </a:rPr>
              <a:t> </a:t>
            </a:r>
            <a:r>
              <a:rPr lang="ar-SA" sz="2000" b="1">
                <a:solidFill>
                  <a:srgbClr val="404040"/>
                </a:solidFill>
                <a:cs typeface="Calibri"/>
              </a:rPr>
              <a:t>المتوسطة </a:t>
            </a:r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</p:txBody>
      </p:sp>
      <p:pic>
        <p:nvPicPr>
          <p:cNvPr id="6" name="صورة 5" descr="صورة تحتوي على نص, طاولة, أثاث المنزل, داخل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E72A60A-1170-014F-A4F1-C1EB4EBF9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" y="0"/>
            <a:ext cx="3782539" cy="4888303"/>
          </a:xfrm>
          <a:prstGeom prst="rect">
            <a:avLst/>
          </a:prstGeom>
        </p:spPr>
      </p:pic>
      <p:pic>
        <p:nvPicPr>
          <p:cNvPr id="14" name="صورة 13" descr="صورة تحتوي على نص, نبات, نجيل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F2753BC-509E-5717-753A-D268A9B8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603" y="3351323"/>
            <a:ext cx="2422437" cy="31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8997-799B-467F-130A-D660E214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EE52E32-A413-8A3C-2A90-E86B602FA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3703DE-0A76-A395-9CC5-BED1F8EF8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9613E61-29BE-E323-BFD8-3F25CE82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C06EA13-06FE-5060-7844-615F0A07CC29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0429499-3524-6103-0D6D-9DD0151FE561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1F37408-6641-4976-EECE-ADBE7564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D8CA80C-FE00-A818-36DC-0A4B3582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5E371C7-21BE-389F-4B87-913E1EE302DE}"/>
              </a:ext>
            </a:extLst>
          </p:cNvPr>
          <p:cNvSpPr txBox="1"/>
          <p:nvPr/>
        </p:nvSpPr>
        <p:spPr>
          <a:xfrm>
            <a:off x="6180667" y="2126051"/>
            <a:ext cx="523335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وقعت الجمعية مع المدرسة شراكة لتنفيذ برامج للطالبات ومبادرات تطوعية لمدة عام كامل.</a:t>
            </a:r>
            <a:endParaRPr lang="ar-SA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وعليها قدمت مجموعة نجوم الأمل من متدربات برنامج بستان  مبادرة التسامح, بقيادة مديرة المدرسة أ. روسيا العازمي.</a:t>
            </a:r>
            <a:endParaRPr lang="ar-SA">
              <a:solidFill>
                <a:srgbClr val="000000"/>
              </a:solidFill>
              <a:ea typeface="Calibri"/>
              <a:cs typeface="Arial"/>
            </a:endParaRP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  <a:p>
            <a:pPr algn="ctr"/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وقدمت مدربة البرنامج قيمة السلوك الإيجابي لطالبات المرحلة الابتدائية والمتوسطة. </a:t>
            </a:r>
            <a:endParaRPr lang="ar-SA">
              <a:solidFill>
                <a:srgbClr val="000000"/>
              </a:solidFill>
              <a:ea typeface="Calibri"/>
              <a:cs typeface="Arial"/>
            </a:endParaRP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  <a:p>
            <a:pPr algn="ctr"/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9FB004D-09D4-CB4D-4D69-FDE10BA8824B}"/>
              </a:ext>
            </a:extLst>
          </p:cNvPr>
          <p:cNvSpPr txBox="1"/>
          <p:nvPr/>
        </p:nvSpPr>
        <p:spPr>
          <a:xfrm>
            <a:off x="6642340" y="1546964"/>
            <a:ext cx="6096000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>
                <a:solidFill>
                  <a:srgbClr val="404040"/>
                </a:solidFill>
                <a:cs typeface="Calibri"/>
              </a:rPr>
              <a:t>مدرسة</a:t>
            </a:r>
            <a:r>
              <a:rPr lang="ar-SA" sz="2000" b="1" baseline="0">
                <a:solidFill>
                  <a:srgbClr val="404040"/>
                </a:solidFill>
                <a:cs typeface="Calibri"/>
              </a:rPr>
              <a:t> مران ابتدائية ومتوسطة </a:t>
            </a:r>
            <a:endParaRPr lang="ar-SA" sz="2000">
              <a:ea typeface="Calibri"/>
              <a:cs typeface="Calibri"/>
            </a:endParaRPr>
          </a:p>
          <a:p>
            <a:pPr algn="ctr"/>
            <a:endParaRPr lang="ar-SA"/>
          </a:p>
        </p:txBody>
      </p:sp>
      <p:pic>
        <p:nvPicPr>
          <p:cNvPr id="8" name="صورة 7" descr="صورة تحتوي على نص, داخلي, حائط, طاول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9DDD35F-503D-4B82-D8FE-DFCE9C0DF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083" y="2063751"/>
            <a:ext cx="2952750" cy="3894667"/>
          </a:xfrm>
          <a:prstGeom prst="rect">
            <a:avLst/>
          </a:prstGeom>
        </p:spPr>
      </p:pic>
      <p:pic>
        <p:nvPicPr>
          <p:cNvPr id="11" name="صورة 10" descr="صورة تحتوي على نص, لقطة شاشة, سماء, في الخارج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6357F8A-422D-8E22-B8F6-1218135F6F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55" r="-334" b="38846"/>
          <a:stretch>
            <a:fillRect/>
          </a:stretch>
        </p:blipFill>
        <p:spPr>
          <a:xfrm>
            <a:off x="243417" y="232834"/>
            <a:ext cx="2939018" cy="36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2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0971-ADCB-FB59-54BA-B0E257016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6518D3-EDDB-3D69-967E-57E6EC71D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068C3D-3FDF-F217-E445-A7D013B80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263C367-CD6E-11B8-6701-C7BA0BF4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B59B94F-F3B1-2098-8EBA-27C1621307AA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192214F-04C1-7EBA-E007-C80785DBFC55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60B750-A013-B6F1-7D62-35A87C252916}"/>
              </a:ext>
            </a:extLst>
          </p:cNvPr>
          <p:cNvSpPr txBox="1"/>
          <p:nvPr/>
        </p:nvSpPr>
        <p:spPr>
          <a:xfrm>
            <a:off x="7069951" y="1363552"/>
            <a:ext cx="66891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صالون ومقهى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قلتر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/>
                <a:cs typeface="Calibri"/>
              </a:rPr>
              <a:t> </a:t>
            </a:r>
            <a:endParaRPr lang="ar-S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375C871-FE02-A04E-3BDE-712988296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6A11AAB-4C15-C2AB-1950-3D97D7AC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FD91229-7AB2-D67B-844C-DF893108365C}"/>
              </a:ext>
            </a:extLst>
          </p:cNvPr>
          <p:cNvSpPr txBox="1"/>
          <p:nvPr/>
        </p:nvSpPr>
        <p:spPr>
          <a:xfrm>
            <a:off x="4972370" y="1913786"/>
            <a:ext cx="60960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000" b="1">
                <a:solidFill>
                  <a:srgbClr val="404040"/>
                </a:solidFill>
                <a:cs typeface="Calibri"/>
              </a:rPr>
              <a:t>أعلنت إدارة المقهى عن تجهيز المقهى لاستقبال فتيات بستان وتنفيذ لقاء قيمة مكارم الأخلاق لهن ولزائرات المقهى والصالون. </a:t>
            </a:r>
          </a:p>
          <a:p>
            <a:endParaRPr lang="ar-SA" sz="2000" b="1">
              <a:solidFill>
                <a:srgbClr val="404040"/>
              </a:solidFill>
              <a:ea typeface="Calibri"/>
              <a:cs typeface="Calibri"/>
            </a:endParaRPr>
          </a:p>
          <a:p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في جو رائع ومفعم بالأخلاق والقيم النبيلة.</a:t>
            </a:r>
          </a:p>
        </p:txBody>
      </p:sp>
      <p:pic>
        <p:nvPicPr>
          <p:cNvPr id="13" name="صورة 12" descr="صورة تحتوي على داخلي, طاولة, خط يد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2B1C423-A601-1091-04F4-56AE4885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235" y="3534832"/>
            <a:ext cx="2987780" cy="3005668"/>
          </a:xfrm>
          <a:prstGeom prst="rect">
            <a:avLst/>
          </a:prstGeom>
        </p:spPr>
      </p:pic>
      <p:pic>
        <p:nvPicPr>
          <p:cNvPr id="14" name="صورة 13" descr="صورة تحتوي على نص, الحاسوب, حاسوب محمول, كمبيوتر شخصي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CD79B78-ACD1-EEB8-6A07-E78870848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189" y="3534834"/>
            <a:ext cx="3275542" cy="2995083"/>
          </a:xfrm>
          <a:prstGeom prst="rect">
            <a:avLst/>
          </a:prstGeom>
        </p:spPr>
      </p:pic>
      <p:pic>
        <p:nvPicPr>
          <p:cNvPr id="15" name="صورة 14" descr="صورة تحتوي على نص, حائط, داخلي, أثاث المنز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AA7F3CD-2CC5-8D45-CC94-20B4F46D9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9524" y="7188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F1C3E-34C5-D27A-6F49-6C152C86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0712C9-05CF-8F81-0D56-21C897514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91944E-498F-4B28-8A13-9E36AD2FA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C165D07-B6D3-BEF0-5D68-01CEFBDB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277D056-BB60-479D-8A7E-1A6015031C1E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58F6865-B40F-FBC8-CB91-8DDC8700A971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1D2521-9370-1C51-C02D-17DC844338B9}"/>
              </a:ext>
            </a:extLst>
          </p:cNvPr>
          <p:cNvSpPr txBox="1"/>
          <p:nvPr/>
        </p:nvSpPr>
        <p:spPr>
          <a:xfrm>
            <a:off x="2474588" y="2125552"/>
            <a:ext cx="890326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solidFill>
                  <a:srgbClr val="474747"/>
                </a:solidFill>
                <a:latin typeface="Arial"/>
                <a:ea typeface="Calibri"/>
                <a:cs typeface="Arial"/>
              </a:rPr>
              <a:t>صور الحفل الختامي </a:t>
            </a:r>
          </a:p>
          <a:p>
            <a:pPr algn="ctr"/>
            <a:endParaRPr lang="ar-SA"/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B189439-0470-7528-16BB-DA4DD7B3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8413876-CACD-2C64-D89A-522B6D155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CD389-FFE5-A09D-9BD8-F6AF87C5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7" y="127060"/>
            <a:ext cx="11800934" cy="66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EA247-3113-358D-63C2-0AAF9D7B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51B0B1-6471-871D-5425-F815F853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2FA7A7-2347-E278-C2F1-3D5A12C4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9EC18C-F214-83A4-6860-E685E796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098" y="230239"/>
            <a:ext cx="2515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3FC79D9-DCCC-32AE-7BDA-842F7A69048E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FF8FEFD-B321-71B4-E008-7FD2032BD170}"/>
              </a:ext>
            </a:extLst>
          </p:cNvPr>
          <p:cNvSpPr txBox="1"/>
          <p:nvPr/>
        </p:nvSpPr>
        <p:spPr>
          <a:xfrm>
            <a:off x="1833830" y="3144089"/>
            <a:ext cx="86822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1200" b="1">
                <a:solidFill>
                  <a:srgbClr val="000000"/>
                </a:solidFill>
                <a:ea typeface="+mn-lt"/>
                <a:cs typeface="+mn-lt"/>
              </a:rPr>
              <a:t>. </a:t>
            </a:r>
            <a:r>
              <a:rPr lang="ar-SA" sz="11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A3CEA91-6BC5-9CE7-E55A-80472CBFCB7F}"/>
              </a:ext>
            </a:extLst>
          </p:cNvPr>
          <p:cNvSpPr txBox="1"/>
          <p:nvPr/>
        </p:nvSpPr>
        <p:spPr>
          <a:xfrm>
            <a:off x="2474588" y="2125552"/>
            <a:ext cx="89032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solidFill>
                  <a:srgbClr val="474747"/>
                </a:solidFill>
                <a:latin typeface="Arial"/>
                <a:ea typeface="Calibri" panose="020F0502020204030204"/>
                <a:cs typeface="Arial"/>
              </a:rPr>
              <a:t>"الأخلاق هي الروح التي لا تموت بعد الرحيل</a:t>
            </a:r>
            <a:endParaRPr lang="ar-SA" sz="2800" b="1">
              <a:ea typeface="Calibri"/>
              <a:cs typeface="Arial"/>
            </a:endParaRPr>
          </a:p>
        </p:txBody>
      </p:sp>
      <p:pic>
        <p:nvPicPr>
          <p:cNvPr id="7" name="صورة 6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F212D18-1FD2-8709-3D25-C8898D06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9" name="صورة 8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7A45E6C-9E11-1F37-DD5A-D54ED6E4E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C78690B-2EE0-BDE1-7581-E5122A2FC9CB}"/>
              </a:ext>
            </a:extLst>
          </p:cNvPr>
          <p:cNvSpPr txBox="1"/>
          <p:nvPr/>
        </p:nvSpPr>
        <p:spPr>
          <a:xfrm>
            <a:off x="3680604" y="4248509"/>
            <a:ext cx="60960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-SA" sz="2000" b="1">
                <a:solidFill>
                  <a:srgbClr val="404040"/>
                </a:solidFill>
                <a:ea typeface="Calibri"/>
                <a:cs typeface="Calibri"/>
              </a:rPr>
              <a:t>تم بحمد الله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23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858"/>
            <a:ext cx="12188356" cy="68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E78E2E1-FDCE-468F-1AA0-E29DB4695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12189881" cy="68583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F3F02C-0B08-380B-C4A4-EDCADA87A589}"/>
              </a:ext>
            </a:extLst>
          </p:cNvPr>
          <p:cNvSpPr>
            <a:spLocks noGrp="1"/>
          </p:cNvSpPr>
          <p:nvPr/>
        </p:nvSpPr>
        <p:spPr>
          <a:xfrm>
            <a:off x="2696787" y="534461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2000" err="1">
                <a:ea typeface="Calibri"/>
                <a:cs typeface="Calibri"/>
              </a:rPr>
              <a:t>مجتمعنا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مسؤوليتنا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نوجهه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توجيهاً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صحيحاً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ببرامج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مثمرة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تصنع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الفرق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وتٌحدِث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التغيير,وتحقق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أثراً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يغير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حياة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الفرد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والأسرة</a:t>
            </a:r>
            <a:r>
              <a:rPr lang="en-US" sz="2000">
                <a:ea typeface="Calibri"/>
                <a:cs typeface="Calibri"/>
              </a:rPr>
              <a:t> ,</a:t>
            </a:r>
            <a:r>
              <a:rPr lang="en-US" sz="2000" err="1">
                <a:ea typeface="Calibri"/>
                <a:cs typeface="Calibri"/>
              </a:rPr>
              <a:t>وتبني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مُجتمع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حيوي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تُتَرجَم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مواهب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فتياته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إلى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مشاريع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ريادية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وتنموية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تخلُق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واقعاً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جديداً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واقتصادُ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مزدهر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وتُسهم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إسهاماً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مباشراً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في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تحقيق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رؤية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وطنٍ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طموح</a:t>
            </a:r>
            <a:r>
              <a:rPr lang="en-US" sz="2000">
                <a:ea typeface="Calibri"/>
                <a:cs typeface="Calibri"/>
              </a:rPr>
              <a:t>.</a:t>
            </a:r>
          </a:p>
          <a:p>
            <a:pPr algn="ctr"/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q"/>
            </a:pPr>
            <a:r>
              <a:rPr lang="en-US" sz="2000" err="1">
                <a:ea typeface="Calibri"/>
                <a:cs typeface="Calibri"/>
              </a:rPr>
              <a:t>إدارة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البرامج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والتمكين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2" name="صورة 1" descr="صورة تحتوي على نص, الخط, شعار, بطاقة العمل&#10;&#10;تم إنشاء الوصف تلقائياً">
            <a:extLst>
              <a:ext uri="{FF2B5EF4-FFF2-40B4-BE49-F238E27FC236}">
                <a16:creationId xmlns:a16="http://schemas.microsoft.com/office/drawing/2014/main" id="{D1A08FFA-163B-D889-C3DB-0C9BB9B2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582" y="52335"/>
            <a:ext cx="2743200" cy="1188422"/>
          </a:xfrm>
          <a:prstGeom prst="rect">
            <a:avLst/>
          </a:prstGeom>
        </p:spPr>
      </p:pic>
      <p:pic>
        <p:nvPicPr>
          <p:cNvPr id="3" name="صورة 2" descr="صورة تحتوي على نص, الخط, شعار, رمز&#10;&#10;تم إنشاء الوصف تلقائياً">
            <a:extLst>
              <a:ext uri="{FF2B5EF4-FFF2-40B4-BE49-F238E27FC236}">
                <a16:creationId xmlns:a16="http://schemas.microsoft.com/office/drawing/2014/main" id="{2BE2AB8C-EA9B-6F13-2356-FB546694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3" y="159930"/>
            <a:ext cx="2757577" cy="11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5813F-5542-99C0-356E-447E7BEA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65E0DA54-2990-074A-9B72-FDE96C5555A0}"/>
              </a:ext>
            </a:extLst>
          </p:cNvPr>
          <p:cNvSpPr txBox="1"/>
          <p:nvPr/>
        </p:nvSpPr>
        <p:spPr>
          <a:xfrm>
            <a:off x="3921370" y="1711570"/>
            <a:ext cx="50057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4800" b="1">
                <a:solidFill>
                  <a:schemeClr val="accent2"/>
                </a:solidFill>
                <a:cs typeface="Arial"/>
              </a:rPr>
              <a:t>برنامج  بستان </a:t>
            </a:r>
          </a:p>
        </p:txBody>
      </p:sp>
      <p:pic>
        <p:nvPicPr>
          <p:cNvPr id="11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1E9245B-8465-2582-A5BB-44EE7A97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610" y="456442"/>
            <a:ext cx="2832300" cy="784748"/>
          </a:xfrm>
          <a:prstGeom prst="rect">
            <a:avLst/>
          </a:prstGeom>
        </p:spPr>
      </p:pic>
      <p:pic>
        <p:nvPicPr>
          <p:cNvPr id="2" name="صورة 1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F4F0DE5-3EBF-2419-216E-F55A8254D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31" y="169636"/>
            <a:ext cx="1905000" cy="13625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F8DE6CC-8123-004D-C78F-46D3FAC63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886" y="224877"/>
            <a:ext cx="1905000" cy="125923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3B1FBE0-2EEB-7AAA-A6E1-F5351A4F679E}"/>
              </a:ext>
            </a:extLst>
          </p:cNvPr>
          <p:cNvSpPr txBox="1"/>
          <p:nvPr/>
        </p:nvSpPr>
        <p:spPr>
          <a:xfrm>
            <a:off x="1189025" y="2664473"/>
            <a:ext cx="1047427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latin typeface="Algerian"/>
                <a:ea typeface="Calibri"/>
                <a:cs typeface="Calibri"/>
              </a:rPr>
              <a:t>بيئة</a:t>
            </a:r>
            <a:r>
              <a:rPr lang="en-US" sz="2000" b="1">
                <a:latin typeface="Algerian"/>
                <a:ea typeface="Calibri"/>
                <a:cs typeface="Calibri"/>
              </a:rPr>
              <a:t> </a:t>
            </a:r>
            <a:r>
              <a:rPr lang="en-US" sz="2000" b="1" err="1">
                <a:latin typeface="Algerian"/>
                <a:ea typeface="Calibri"/>
                <a:cs typeface="Calibri"/>
              </a:rPr>
              <a:t>حاضنة</a:t>
            </a:r>
            <a:r>
              <a:rPr lang="en-US" sz="2000" b="1">
                <a:latin typeface="Algerian"/>
                <a:ea typeface="Calibri"/>
                <a:cs typeface="Calibri"/>
              </a:rPr>
              <a:t> </a:t>
            </a:r>
            <a:r>
              <a:rPr lang="en-US" sz="2000" b="1" err="1">
                <a:latin typeface="Algerian"/>
                <a:ea typeface="Calibri"/>
                <a:cs typeface="Calibri"/>
              </a:rPr>
              <a:t>لتعزيز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القيم</a:t>
            </a:r>
            <a:r>
              <a:rPr lang="en-US" sz="2000" b="1">
                <a:latin typeface="Algerian"/>
                <a:ea typeface="Calibri"/>
                <a:cs typeface="Calibri"/>
              </a:rPr>
              <a:t> (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مكارم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الاخلاق</a:t>
            </a:r>
            <a:r>
              <a:rPr lang="en-US" sz="2000" b="1">
                <a:latin typeface="Algerian"/>
                <a:ea typeface="Calibri"/>
                <a:cs typeface="Calibri"/>
              </a:rPr>
              <a:t> -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الصدق</a:t>
            </a:r>
            <a:r>
              <a:rPr lang="en-US" sz="2000" b="1">
                <a:latin typeface="Algerian"/>
                <a:ea typeface="Calibri"/>
                <a:cs typeface="Calibri"/>
              </a:rPr>
              <a:t> -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الاحترام</a:t>
            </a:r>
            <a:r>
              <a:rPr lang="en-US" sz="2000" b="1">
                <a:latin typeface="Algerian"/>
                <a:ea typeface="Calibri"/>
                <a:cs typeface="Calibri"/>
              </a:rPr>
              <a:t> )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وبناء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الشخصية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المتزنة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لدى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الفتيات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وتنميتها</a:t>
            </a:r>
            <a:r>
              <a:rPr lang="en-US" sz="2000" b="1">
                <a:latin typeface="Algerian"/>
                <a:ea typeface="Calibri"/>
                <a:cs typeface="Calibri"/>
              </a:rPr>
              <a:t> ،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تعتمد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على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الأنشطة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التطبيقية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والممارسات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العملية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الإيجابية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على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القيم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والتعاملات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الإسلامية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الصحيحة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وغرسها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في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النفس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في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جو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مفعم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بالتحدى</a:t>
            </a:r>
            <a:r>
              <a:rPr lang="en-US" sz="2000" b="1">
                <a:latin typeface="Algerian"/>
                <a:ea typeface="Calibri"/>
                <a:cs typeface="Calibri"/>
              </a:rPr>
              <a:t> </a:t>
            </a:r>
            <a:r>
              <a:rPr lang="en-US" sz="2000" b="1" err="1">
                <a:latin typeface="Algerian"/>
                <a:ea typeface="Calibri"/>
                <a:cs typeface="Calibri"/>
              </a:rPr>
              <a:t>والمنافسات</a:t>
            </a:r>
            <a:r>
              <a:rPr lang="en-US">
                <a:ea typeface="Calibri"/>
                <a:cs typeface="Calibri"/>
              </a:rPr>
              <a:t> .</a:t>
            </a:r>
            <a:endParaRPr lang="ar-SA"/>
          </a:p>
        </p:txBody>
      </p:sp>
      <p:sp>
        <p:nvSpPr>
          <p:cNvPr id="4" name="مربع نص 5">
            <a:extLst>
              <a:ext uri="{FF2B5EF4-FFF2-40B4-BE49-F238E27FC236}">
                <a16:creationId xmlns:a16="http://schemas.microsoft.com/office/drawing/2014/main" id="{3E289D3E-0BE5-C188-BCBA-88E9262E5B7E}"/>
              </a:ext>
            </a:extLst>
          </p:cNvPr>
          <p:cNvSpPr txBox="1"/>
          <p:nvPr/>
        </p:nvSpPr>
        <p:spPr>
          <a:xfrm>
            <a:off x="8227607" y="3683193"/>
            <a:ext cx="2800709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>
                <a:solidFill>
                  <a:srgbClr val="C00000"/>
                </a:solidFill>
                <a:cs typeface="Arial"/>
              </a:rPr>
              <a:t>أهداف بستان</a:t>
            </a:r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B49889E-8634-73FA-5539-3EC230619558}"/>
              </a:ext>
            </a:extLst>
          </p:cNvPr>
          <p:cNvSpPr txBox="1"/>
          <p:nvPr/>
        </p:nvSpPr>
        <p:spPr>
          <a:xfrm>
            <a:off x="3681668" y="4420946"/>
            <a:ext cx="1047427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1- </a:t>
            </a:r>
            <a:r>
              <a:rPr lang="en-US" sz="2000" b="1" err="1">
                <a:ea typeface="Calibri"/>
                <a:cs typeface="Calibri"/>
              </a:rPr>
              <a:t>تعظيم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القيم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وأهميتها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في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نفوس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الفتيات</a:t>
            </a:r>
            <a:r>
              <a:rPr lang="en-US" sz="2000" b="1">
                <a:ea typeface="Calibri"/>
                <a:cs typeface="Calibri"/>
              </a:rPr>
              <a:t> </a:t>
            </a:r>
            <a:endParaRPr lang="ar-SA" sz="2000" b="1">
              <a:ea typeface="Calibri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ea typeface="Calibri"/>
                <a:cs typeface="Calibri"/>
              </a:rPr>
              <a:t>2- </a:t>
            </a:r>
            <a:r>
              <a:rPr lang="en-US" sz="2000" b="1" err="1">
                <a:ea typeface="Calibri"/>
                <a:cs typeface="Calibri"/>
              </a:rPr>
              <a:t>رفع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الوعي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الأخلاقي</a:t>
            </a:r>
            <a:r>
              <a:rPr lang="en-US" sz="2000" b="1">
                <a:ea typeface="Calibri"/>
                <a:cs typeface="Calibri"/>
              </a:rPr>
              <a:t> </a:t>
            </a:r>
            <a:endParaRPr lang="ar-SA" sz="2000" b="1">
              <a:ea typeface="Calibri"/>
              <a:cs typeface="Arial"/>
            </a:endParaRPr>
          </a:p>
          <a:p>
            <a:pPr algn="ctr"/>
            <a:r>
              <a:rPr lang="en-US" sz="2000" b="1">
                <a:ea typeface="Calibri"/>
                <a:cs typeface="Calibri"/>
              </a:rPr>
              <a:t>3-  </a:t>
            </a:r>
            <a:r>
              <a:rPr lang="en-US" sz="2000" b="1" err="1">
                <a:ea typeface="Calibri"/>
                <a:cs typeface="Calibri"/>
              </a:rPr>
              <a:t>غرس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القيم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لدى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الفتيات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وسط</a:t>
            </a:r>
            <a:r>
              <a:rPr lang="en-US" sz="2000" b="1">
                <a:ea typeface="Calibri"/>
                <a:cs typeface="Calibri"/>
              </a:rPr>
              <a:t>  </a:t>
            </a:r>
            <a:r>
              <a:rPr lang="en-US" sz="2000" b="1" err="1">
                <a:ea typeface="Calibri"/>
                <a:cs typeface="Calibri"/>
              </a:rPr>
              <a:t>بيئة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توعوعية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 b="1" err="1">
                <a:ea typeface="Calibri"/>
                <a:cs typeface="Calibri"/>
              </a:rPr>
              <a:t>ترفيهية</a:t>
            </a:r>
            <a:r>
              <a:rPr lang="en-US">
                <a:ea typeface="Calibri"/>
                <a:cs typeface="Calibri"/>
              </a:rPr>
              <a:t>  .</a:t>
            </a:r>
            <a:endParaRPr lang="ar-SA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0496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" y="-4335"/>
            <a:ext cx="12189881" cy="6857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1594" y="1257115"/>
            <a:ext cx="5138856" cy="649863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ar-SA" b="1">
                <a:solidFill>
                  <a:srgbClr val="C00000"/>
                </a:solidFill>
                <a:latin typeface="Calibri"/>
                <a:cs typeface="Calibri"/>
              </a:rPr>
              <a:t>تاريخ التنفيذ :</a:t>
            </a:r>
            <a:r>
              <a:rPr lang="ar-SA" b="1">
                <a:latin typeface="Calibri"/>
                <a:cs typeface="Calibri"/>
              </a:rPr>
              <a:t> </a:t>
            </a:r>
            <a:endParaRPr lang="ar-SA">
              <a:ea typeface="+mn-lt"/>
              <a:cs typeface="+mn-lt"/>
            </a:endParaRPr>
          </a:p>
          <a:p>
            <a:pPr algn="ctr" rtl="1"/>
            <a:r>
              <a:rPr lang="ar-SA">
                <a:ea typeface="+mn-lt"/>
                <a:cs typeface="+mn-lt"/>
              </a:rPr>
              <a:t>31-8-2025</a:t>
            </a:r>
          </a:p>
          <a:p>
            <a:pPr algn="ctr" rtl="1"/>
            <a:r>
              <a:rPr lang="ar-SA" b="1">
                <a:solidFill>
                  <a:srgbClr val="C00000"/>
                </a:solidFill>
                <a:latin typeface="Calibri"/>
                <a:cs typeface="Calibri"/>
              </a:rPr>
              <a:t>مدته البرنامج : 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pPr algn="ctr" rtl="1"/>
            <a:r>
              <a:rPr lang="ar-SA" b="1">
                <a:ea typeface="+mn-lt"/>
                <a:cs typeface="+mn-lt"/>
              </a:rPr>
              <a:t>شهرين</a:t>
            </a:r>
          </a:p>
          <a:p>
            <a:pPr algn="ctr" rtl="1"/>
            <a:r>
              <a:rPr lang="ar-SA" b="1">
                <a:solidFill>
                  <a:srgbClr val="C00000"/>
                </a:solidFill>
                <a:latin typeface="Calibri"/>
                <a:cs typeface="Calibri"/>
              </a:rPr>
              <a:t>الفئة المستهدفة : 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pPr algn="ctr" rtl="1"/>
            <a:r>
              <a:rPr lang="en-US" err="1">
                <a:latin typeface="Calibri"/>
                <a:cs typeface="+mn-lt"/>
              </a:rPr>
              <a:t>الفتيات</a:t>
            </a:r>
            <a:r>
              <a:rPr lang="en-US">
                <a:latin typeface="Calibri"/>
                <a:cs typeface="+mn-lt"/>
              </a:rPr>
              <a:t> </a:t>
            </a:r>
            <a:r>
              <a:rPr lang="en-US" err="1">
                <a:latin typeface="Calibri"/>
                <a:cs typeface="+mn-lt"/>
              </a:rPr>
              <a:t>المرحلة</a:t>
            </a:r>
            <a:r>
              <a:rPr lang="en-US">
                <a:latin typeface="Calibri"/>
                <a:cs typeface="+mn-lt"/>
              </a:rPr>
              <a:t> </a:t>
            </a:r>
            <a:r>
              <a:rPr lang="en-US" err="1">
                <a:latin typeface="Calibri"/>
                <a:cs typeface="+mn-lt"/>
              </a:rPr>
              <a:t>المتوسطة</a:t>
            </a:r>
            <a:r>
              <a:rPr lang="en-US">
                <a:latin typeface="Calibri"/>
                <a:cs typeface="+mn-lt"/>
              </a:rPr>
              <a:t> </a:t>
            </a:r>
            <a:r>
              <a:rPr lang="en-US" err="1">
                <a:latin typeface="Calibri"/>
                <a:cs typeface="+mn-lt"/>
              </a:rPr>
              <a:t>والثانوية</a:t>
            </a:r>
            <a:endParaRPr lang="en-US">
              <a:latin typeface="Calibri"/>
              <a:ea typeface="Calibri"/>
              <a:cs typeface="+mn-lt"/>
            </a:endParaRPr>
          </a:p>
          <a:p>
            <a:pPr algn="ctr" rtl="1"/>
            <a:r>
              <a:rPr lang="en-US">
                <a:latin typeface="Calibri"/>
                <a:cs typeface="+mn-lt"/>
              </a:rPr>
              <a:t> </a:t>
            </a:r>
            <a:r>
              <a:rPr lang="en-US" err="1">
                <a:latin typeface="Calibri"/>
                <a:cs typeface="+mn-lt"/>
              </a:rPr>
              <a:t>من</a:t>
            </a:r>
            <a:r>
              <a:rPr lang="en-US">
                <a:latin typeface="Calibri"/>
                <a:cs typeface="+mn-lt"/>
              </a:rPr>
              <a:t> </a:t>
            </a:r>
            <a:r>
              <a:rPr lang="en-US" err="1">
                <a:latin typeface="Calibri"/>
                <a:cs typeface="+mn-lt"/>
              </a:rPr>
              <a:t>عمر</a:t>
            </a:r>
            <a:r>
              <a:rPr lang="en-US">
                <a:latin typeface="Calibri"/>
                <a:cs typeface="+mn-lt"/>
              </a:rPr>
              <a:t>  ( 13-19 ) </a:t>
            </a:r>
            <a:endParaRPr lang="en-US">
              <a:ea typeface="+mn-lt"/>
              <a:cs typeface="+mn-lt"/>
            </a:endParaRPr>
          </a:p>
          <a:p>
            <a:pPr algn="ctr" rtl="1"/>
            <a:r>
              <a:rPr lang="ar-SA" b="1">
                <a:solidFill>
                  <a:srgbClr val="C00000"/>
                </a:solidFill>
                <a:latin typeface="Calibri"/>
                <a:cs typeface="Calibri"/>
              </a:rPr>
              <a:t>عدد المستفيدين : 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pPr algn="ctr" rtl="1"/>
            <a:r>
              <a:rPr lang="ar-SA" b="1">
                <a:ea typeface="+mn-lt"/>
                <a:cs typeface="+mn-lt"/>
              </a:rPr>
              <a:t>28</a:t>
            </a:r>
          </a:p>
          <a:p>
            <a:pPr algn="ctr" rtl="1"/>
            <a:r>
              <a:rPr lang="ar-SA" b="1">
                <a:solidFill>
                  <a:srgbClr val="C00000"/>
                </a:solidFill>
                <a:latin typeface="Calibri"/>
                <a:cs typeface="Calibri"/>
              </a:rPr>
              <a:t>آلية التنفيذ : </a:t>
            </a:r>
            <a:endParaRPr lang="en-US">
              <a:solidFill>
                <a:srgbClr val="C00000"/>
              </a:solidFill>
              <a:ea typeface="+mn-lt"/>
              <a:cs typeface="+mn-lt"/>
            </a:endParaRPr>
          </a:p>
          <a:p>
            <a:pPr algn="ctr" rtl="1"/>
            <a:r>
              <a:rPr lang="ar-SA" b="1">
                <a:ea typeface="+mn-lt"/>
                <a:cs typeface="+mn-lt"/>
              </a:rPr>
              <a:t>حضوري</a:t>
            </a:r>
            <a:endParaRPr lang="ar-SA">
              <a:ea typeface="+mn-lt"/>
              <a:cs typeface="Arial" panose="020B0604020202020204" pitchFamily="34" charset="0"/>
            </a:endParaRPr>
          </a:p>
          <a:p>
            <a:pPr algn="ctr" rtl="1"/>
            <a:r>
              <a:rPr lang="ar-SA">
                <a:solidFill>
                  <a:srgbClr val="C00000"/>
                </a:solidFill>
                <a:latin typeface="Calibri"/>
                <a:cs typeface="Arial"/>
              </a:rPr>
              <a:t>عدد المتطوعات بالبرنامج:</a:t>
            </a:r>
            <a:endParaRPr lang="ar-SA">
              <a:latin typeface="Calibri"/>
              <a:cs typeface="Arial"/>
            </a:endParaRPr>
          </a:p>
          <a:p>
            <a:pPr algn="ctr" rtl="1"/>
            <a:r>
              <a:rPr lang="ar-SA">
                <a:latin typeface="Calibri"/>
                <a:cs typeface="Arial"/>
              </a:rPr>
              <a:t>2 مشرفات</a:t>
            </a:r>
            <a:endParaRPr lang="ar-SA">
              <a:latin typeface="Calibri"/>
              <a:ea typeface="Calibri"/>
              <a:cs typeface="Arial"/>
            </a:endParaRP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 </a:t>
            </a:r>
            <a:r>
              <a:rPr lang="ar-SA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عدد الساعات التدريبية : </a:t>
            </a: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72 ساعة </a:t>
            </a: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عدد المبادرات : </a:t>
            </a: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4 </a:t>
            </a: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عدد الشراكات المجتمعية :</a:t>
            </a: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5</a:t>
            </a:r>
          </a:p>
          <a:p>
            <a:pPr algn="ctr" rtl="1"/>
            <a:r>
              <a:rPr lang="ar-SA">
                <a:latin typeface="Calibri"/>
                <a:ea typeface="Calibri"/>
                <a:cs typeface="Arial"/>
              </a:rPr>
              <a:t>عدد المدارس :4</a:t>
            </a:r>
          </a:p>
          <a:p>
            <a:pPr algn="r" rtl="1">
              <a:lnSpc>
                <a:spcPct val="150000"/>
              </a:lnSpc>
            </a:pPr>
            <a:br>
              <a:rPr lang="ar-SA" sz="2000">
                <a:latin typeface="Hacen Tunisia" panose="02000000000000000000" pitchFamily="2" charset="-78"/>
                <a:cs typeface="Hacen Tunisia" panose="02000000000000000000" pitchFamily="2" charset="-78"/>
              </a:rPr>
            </a:br>
            <a:endParaRPr lang="ar-SA" sz="2000">
              <a:latin typeface="Hacen Tunisia" panose="02000000000000000000" pitchFamily="2" charset="-78"/>
              <a:cs typeface="Hacen Tunisia" panose="02000000000000000000" pitchFamily="2" charset="-78"/>
            </a:endParaRPr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C4B4F2B-6DD7-74CF-6E3D-5DDD4D20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78" y="361886"/>
            <a:ext cx="2246935" cy="651986"/>
          </a:xfrm>
          <a:prstGeom prst="rect">
            <a:avLst/>
          </a:prstGeom>
        </p:spPr>
      </p:pic>
      <p:pic>
        <p:nvPicPr>
          <p:cNvPr id="6" name="صورة 5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DC6DAB1-677F-6A0B-3A63-C9269A816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pic>
        <p:nvPicPr>
          <p:cNvPr id="9" name="صورة 8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B0F0892-E4F0-A806-D456-39BDC24AE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269C7-0470-5949-AB28-86FBFCF90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5F7C37-BFBD-AF88-57A3-55A302707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" y="-4335"/>
            <a:ext cx="12189881" cy="6857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76E44F-B4B2-1B4B-5615-0F0F881BD0AD}"/>
              </a:ext>
            </a:extLst>
          </p:cNvPr>
          <p:cNvSpPr txBox="1"/>
          <p:nvPr/>
        </p:nvSpPr>
        <p:spPr>
          <a:xfrm>
            <a:off x="5911594" y="1257115"/>
            <a:ext cx="5138856" cy="830997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ar-SA" sz="24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عدد المتطوعات من المعلمات والطالبات في المدارس 40 متطوعة </a:t>
            </a:r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61210E5-B19E-757A-7416-49E333AF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78" y="361886"/>
            <a:ext cx="2246935" cy="651986"/>
          </a:xfrm>
          <a:prstGeom prst="rect">
            <a:avLst/>
          </a:prstGeom>
        </p:spPr>
      </p:pic>
      <p:pic>
        <p:nvPicPr>
          <p:cNvPr id="6" name="صورة 5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244F0500-F39F-4E3C-3155-C2AD47DD0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pic>
        <p:nvPicPr>
          <p:cNvPr id="9" name="صورة 8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65CF91B-5D45-C58F-A094-5BD038A96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062" y="760"/>
            <a:ext cx="1905000" cy="1259238"/>
          </a:xfrm>
          <a:prstGeom prst="rect">
            <a:avLst/>
          </a:prstGeom>
        </p:spPr>
      </p:pic>
      <p:pic>
        <p:nvPicPr>
          <p:cNvPr id="3" name="صورة 2" descr="صورة تحتوي على نص, لقطة شاشة, برمجيات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B0FC877-AA72-DC2D-7031-E2B6F79C9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0" y="2568965"/>
            <a:ext cx="7233430" cy="40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9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219EA-4AE6-1E79-0099-90583129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EB85C6-C363-8FB9-BB91-82E2FA20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549E6C-2DF6-FFFE-D5A0-F3CE6D6A6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A8CDBEE-664D-3AA9-86B5-FEAABF90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48" y="452647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3802CD9-A4C2-48BB-D49F-E13D22FC0B81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9C1765B-C178-F386-5C1D-AE77FB08F3E4}"/>
              </a:ext>
            </a:extLst>
          </p:cNvPr>
          <p:cNvSpPr txBox="1"/>
          <p:nvPr/>
        </p:nvSpPr>
        <p:spPr>
          <a:xfrm>
            <a:off x="2543494" y="2665505"/>
            <a:ext cx="868224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28 فتاة استفادت من غرس قيمة الصدق والاحترام ومكارم الأخلاق  </a:t>
            </a:r>
          </a:p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تنفيذ 18 متدربة من الفتيات لمبادرة نقل المعرفة القيمية في محيطهن ومدارسهن بحضور معلماتهن وزميلاتهن عبر تقديمها في العناوين الآتية: ( الأثر الإيجابي - التسامح - الأثر الإيجابي للسلوك الإيجابي - الأمانة )</a:t>
            </a:r>
          </a:p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عدد 5 شراكات مجتمعية لتنفيذ أنشطة البرنامج ( صالون ومقهى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قلتر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- مدرسة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دغيبجة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للطفولة المبكرة - مدرسة مجمع </a:t>
            </a:r>
            <a:r>
              <a:rPr lang="ar-SA" sz="2000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دغيبجة</a:t>
            </a:r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المتوسطة والثانوية - مدرسة أم الدوم المتوسطة - مدرسة مران ابتدائية ومتوسطة )</a:t>
            </a:r>
            <a:endParaRPr lang="ar-SA" sz="2000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 panose="020B0604020202020204" pitchFamily="34" charset="0"/>
            </a:endParaRPr>
          </a:p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تنفيذ 23 لقاء قيمي للفتيات</a:t>
            </a:r>
            <a:endParaRPr lang="ar-SA" sz="20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Calibri"/>
              <a:cs typeface="Arial" panose="020B0604020202020204" pitchFamily="34" charset="0"/>
            </a:endParaRPr>
          </a:p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  <a:cs typeface="Arial"/>
              </a:rPr>
              <a:t>عدد المتدربات الحاصلات على نجوم التميز 3 الفائزات بالمراكز الأولى بالجوائز   </a:t>
            </a:r>
          </a:p>
          <a:p>
            <a:pPr algn="r"/>
            <a:endParaRPr lang="ar-SA" sz="2000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</p:txBody>
      </p:sp>
      <p:pic>
        <p:nvPicPr>
          <p:cNvPr id="8" name="صورة 7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537D921-4971-657D-319E-367A3934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130" y="52421"/>
            <a:ext cx="1905000" cy="1259238"/>
          </a:xfrm>
          <a:prstGeom prst="rect">
            <a:avLst/>
          </a:prstGeom>
        </p:spPr>
      </p:pic>
      <p:pic>
        <p:nvPicPr>
          <p:cNvPr id="11" name="صورة 10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3B1BDA1-33AB-5565-736C-103AECE57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BE46847-0095-128F-F393-CB5C443F6CA1}"/>
              </a:ext>
            </a:extLst>
          </p:cNvPr>
          <p:cNvSpPr txBox="1"/>
          <p:nvPr/>
        </p:nvSpPr>
        <p:spPr>
          <a:xfrm>
            <a:off x="8657401" y="1605091"/>
            <a:ext cx="280070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solidFill>
                  <a:srgbClr val="C00000"/>
                </a:solidFill>
                <a:cs typeface="Arial"/>
              </a:rPr>
              <a:t>مخرجات برنامج بستان</a:t>
            </a:r>
            <a:endParaRPr lang="ar-SA">
              <a:ea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18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6258-94DB-B727-C5F7-1D0BB28BF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709A60-D4E2-4B35-C948-FA3175E3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F52CE3-B80E-7106-5FF8-5E8DCD86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D5C2AF4-7CE9-CD01-5895-397E20AD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48" y="452647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EEBEF91-483C-B341-ADD5-480EF22BA1A2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3CFEFBD-AB4B-AD16-D1BF-A78CAC11573F}"/>
              </a:ext>
            </a:extLst>
          </p:cNvPr>
          <p:cNvSpPr txBox="1"/>
          <p:nvPr/>
        </p:nvSpPr>
        <p:spPr>
          <a:xfrm>
            <a:off x="2543494" y="2665505"/>
            <a:ext cx="8682248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1- تقديم مديرات المدارس خطابات لطلب الشراكة المجتمعية في البرامج القيمية وتقديمها لطالباتهن بشكل مستمر عبر توجيه الطالبات للجمعية واحتسابها ضمن درجات السلوك الإيجابي.</a:t>
            </a:r>
          </a:p>
          <a:p>
            <a:pPr algn="r"/>
            <a:endParaRPr lang="ar-SA" sz="2000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 algn="r"/>
            <a:r>
              <a:rPr lang="ar-SA" sz="2000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2- وصول رسائل من الأمهات عن تحسن سلوكيات بناتهن الملتحقات بالبرنامج.</a:t>
            </a:r>
          </a:p>
          <a:p>
            <a:pPr algn="r"/>
            <a:endParaRPr lang="ar-SA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  <a:p>
            <a:pPr algn="r"/>
            <a:endParaRPr lang="ar-SA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  <a:p>
            <a:pPr algn="r"/>
            <a:r>
              <a:rPr lang="ar-SA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Arial"/>
              </a:rPr>
              <a:t>3-  مشاركة المتدربات وأمهاتهن في الحفل الختامي لبرنامج بستان في مجموعات تركيز وورشة عمل مصغرة لتصميم المشاريع القيمية للعام </a:t>
            </a:r>
            <a:r>
              <a:rPr lang="ar-SA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Arial"/>
              </a:rPr>
              <a:t>2026.</a:t>
            </a:r>
          </a:p>
          <a:p>
            <a:pPr algn="r"/>
            <a:endParaRPr lang="ar-SA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  <a:p>
            <a:pPr algn="r"/>
            <a:r>
              <a:rPr lang="ar-SA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Arial"/>
              </a:rPr>
              <a:t>4- الخروج من برنامج بستان بمبادرة ( المدرب القيمي ) </a:t>
            </a:r>
            <a:r>
              <a:rPr lang="ar-SA" b="1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Arial"/>
              </a:rPr>
              <a:t>ليستدام</a:t>
            </a:r>
            <a:r>
              <a:rPr lang="ar-SA" b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Arial"/>
              </a:rPr>
              <a:t> الأثر في مركز أم الدوم والقرى التابعة له , وذلك لغياب مراكز التدريب والمدربين في أم الدوم. </a:t>
            </a:r>
          </a:p>
          <a:p>
            <a:pPr algn="r"/>
            <a:endParaRPr lang="ar-SA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  <a:p>
            <a:pPr algn="r"/>
            <a:endParaRPr lang="ar-SA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  <a:p>
            <a:pPr algn="r"/>
            <a:endParaRPr lang="ar-SA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Arial"/>
            </a:endParaRPr>
          </a:p>
        </p:txBody>
      </p:sp>
      <p:pic>
        <p:nvPicPr>
          <p:cNvPr id="8" name="صورة 7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118D37B-19E2-0870-C323-D7C8C831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130" y="52421"/>
            <a:ext cx="1905000" cy="1259238"/>
          </a:xfrm>
          <a:prstGeom prst="rect">
            <a:avLst/>
          </a:prstGeom>
        </p:spPr>
      </p:pic>
      <p:pic>
        <p:nvPicPr>
          <p:cNvPr id="11" name="صورة 10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791AEEF-80FF-5975-319C-1A1C34636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94E177A-4711-35D7-4E2D-BA2DE5A76525}"/>
              </a:ext>
            </a:extLst>
          </p:cNvPr>
          <p:cNvSpPr txBox="1"/>
          <p:nvPr/>
        </p:nvSpPr>
        <p:spPr>
          <a:xfrm>
            <a:off x="8657401" y="1605091"/>
            <a:ext cx="28007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 b="1">
                <a:solidFill>
                  <a:srgbClr val="C00000"/>
                </a:solidFill>
                <a:cs typeface="Arial"/>
              </a:rPr>
              <a:t>أثر بستان 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296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582E-66D9-3F90-3A51-3BDAFF2D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49A518-1D88-5F8B-244F-E395DFD9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F46464-9C75-357F-7E84-1050B7951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4FE69FF-1DC2-4A86-22DD-340C7D45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48" y="452647"/>
            <a:ext cx="2896876" cy="79766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0F56461-BC67-66E6-24F8-91DB6945325D}"/>
              </a:ext>
            </a:extLst>
          </p:cNvPr>
          <p:cNvSpPr txBox="1"/>
          <p:nvPr/>
        </p:nvSpPr>
        <p:spPr>
          <a:xfrm>
            <a:off x="4724400" y="314289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ar-SA">
              <a:cs typeface="Arial"/>
            </a:endParaRPr>
          </a:p>
        </p:txBody>
      </p:sp>
      <p:pic>
        <p:nvPicPr>
          <p:cNvPr id="8" name="صورة 7" descr="صورة تحتوي على نص, الرسومات, الخط, شعا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40F327A-17B1-398A-CB6E-7F18EB1DE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130" y="52421"/>
            <a:ext cx="1905000" cy="1259238"/>
          </a:xfrm>
          <a:prstGeom prst="rect">
            <a:avLst/>
          </a:prstGeom>
        </p:spPr>
      </p:pic>
      <p:pic>
        <p:nvPicPr>
          <p:cNvPr id="11" name="صورة 10" descr="صورة تحتوي على الخط, شعار, رمز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1E4346A-C34F-33C4-EB5F-68BB48C5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13" y="1547"/>
            <a:ext cx="1905000" cy="136256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179FEB-53D9-2B87-A9BB-0DAA69949CCB}"/>
              </a:ext>
            </a:extLst>
          </p:cNvPr>
          <p:cNvSpPr txBox="1"/>
          <p:nvPr/>
        </p:nvSpPr>
        <p:spPr>
          <a:xfrm>
            <a:off x="1094910" y="5314449"/>
            <a:ext cx="1030569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SA" sz="2800">
                <a:solidFill>
                  <a:srgbClr val="C00000"/>
                </a:solidFill>
                <a:ea typeface="+mn-lt"/>
                <a:cs typeface="+mn-lt"/>
              </a:rPr>
              <a:t>قال - ﷺ - : ( إن من أحبِّكم إليَّ، وأقربِكم مني مجلسًا يوم القيامة، أحاسنَكم أخلاقًا، وإنَّ أبغضَكم إليَّ، وأبعدكم مني يوم القيامة، الثرثارون والمتشدِّقون </a:t>
            </a:r>
            <a:r>
              <a:rPr lang="ar-SA" sz="2800" err="1">
                <a:solidFill>
                  <a:srgbClr val="C00000"/>
                </a:solidFill>
                <a:ea typeface="+mn-lt"/>
                <a:cs typeface="+mn-lt"/>
              </a:rPr>
              <a:t>والمتفيهقون</a:t>
            </a:r>
            <a:r>
              <a:rPr lang="ar-SA" sz="2800">
                <a:solidFill>
                  <a:srgbClr val="C00000"/>
                </a:solidFill>
                <a:ea typeface="+mn-lt"/>
                <a:cs typeface="+mn-lt"/>
              </a:rPr>
              <a:t> ).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22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5eb183-754b-4e19-bd29-4b51294073c2" xsi:nil="true"/>
    <lcf76f155ced4ddcb4097134ff3c332f xmlns="bc00316c-0514-47be-9a37-be6b1e4e2288">
      <Terms xmlns="http://schemas.microsoft.com/office/infopath/2007/PartnerControls"/>
    </lcf76f155ced4ddcb4097134ff3c332f>
    <SharedWithUsers xmlns="915eb183-754b-4e19-bd29-4b51294073c2">
      <UserInfo>
        <DisplayName>ريم بدر</DisplayName>
        <AccountId>17</AccountId>
        <AccountType/>
      </UserInfo>
      <UserInfo>
        <DisplayName>ناصر رجا</DisplayName>
        <AccountId>33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002F9FC85613445858C9DA6CB077A6E" ma:contentTypeVersion="18" ma:contentTypeDescription="إنشاء مستند جديد." ma:contentTypeScope="" ma:versionID="63d5b2b23c89f013ac189b1cc6978834">
  <xsd:schema xmlns:xsd="http://www.w3.org/2001/XMLSchema" xmlns:xs="http://www.w3.org/2001/XMLSchema" xmlns:p="http://schemas.microsoft.com/office/2006/metadata/properties" xmlns:ns2="bc00316c-0514-47be-9a37-be6b1e4e2288" xmlns:ns3="915eb183-754b-4e19-bd29-4b51294073c2" targetNamespace="http://schemas.microsoft.com/office/2006/metadata/properties" ma:root="true" ma:fieldsID="62226c48ba95b583a5d3ca36ac800cab" ns2:_="" ns3:_="">
    <xsd:import namespace="bc00316c-0514-47be-9a37-be6b1e4e2288"/>
    <xsd:import namespace="915eb183-754b-4e19-bd29-4b5129407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0316c-0514-47be-9a37-be6b1e4e2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03362e76-01e7-46c9-b297-01ac91cf63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eb183-754b-4e19-bd29-4b5129407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1b2f63-436d-4d02-a4c5-70c9c0c9e670}" ma:internalName="TaxCatchAll" ma:showField="CatchAllData" ma:web="915eb183-754b-4e19-bd29-4b5129407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002B6-D8BC-4FE7-8269-2BB1BB1A5644}">
  <ds:schemaRefs>
    <ds:schemaRef ds:uri="915eb183-754b-4e19-bd29-4b51294073c2"/>
    <ds:schemaRef ds:uri="bc00316c-0514-47be-9a37-be6b1e4e228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7D5150-93DC-41F8-9341-CD4423FC2F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0B5C2-415F-4115-85B2-2CBC8CC1DC1D}">
  <ds:schemaRefs>
    <ds:schemaRef ds:uri="915eb183-754b-4e19-bd29-4b51294073c2"/>
    <ds:schemaRef ds:uri="bc00316c-0514-47be-9a37-be6b1e4e22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21</Slides>
  <Notes>0</Notes>
  <HiddenSlides>0</HiddenSlide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23" baseType="lpstr"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هيكل المبادرة </vt:lpstr>
      <vt:lpstr>"الصدق هو أصل الإيمان وأساس النجاة"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التقرير</dc:title>
  <dc:creator>Fujitsu</dc:creator>
  <cp:revision>4</cp:revision>
  <dcterms:created xsi:type="dcterms:W3CDTF">2021-01-12T09:15:18Z</dcterms:created>
  <dcterms:modified xsi:type="dcterms:W3CDTF">2025-11-12T10:39:32Z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0x0101006002F9FC85613445858C9DA6CB077A6E</vt:lpwstr>
  </property>
  <property fmtid="{D5CDD505-2E9C-101B-9397-08002B2CF9AE}" pid="3" name="MediaServiceImageTags">
    <vt:lpwstr/>
  </property>
</Properties>
</file>