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63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1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jitsu" initials="F" lastIdx="4" clrIdx="0">
    <p:extLst>
      <p:ext uri="{19B8F6BF-5375-455C-9EA6-DF929625EA0E}">
        <p15:presenceInfo xmlns:p15="http://schemas.microsoft.com/office/powerpoint/2012/main" userId="3e3a61ac1cfd65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E3614-E69D-DC37-B006-43858A33BDA6}" v="1186" dt="2026-03-05T20:54:20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9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08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99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98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003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8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0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59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6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06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7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960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FFB9-8E8E-4120-B72C-E98D55E4BE0F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6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17/09/1447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" y="-2659"/>
            <a:ext cx="12191405" cy="68583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4214" y="3563397"/>
            <a:ext cx="1278933" cy="5582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1"/>
            <a:r>
              <a:rPr lang="ar-PS" b="1">
                <a:solidFill>
                  <a:schemeClr val="accent6">
                    <a:lumMod val="49000"/>
                  </a:schemeClr>
                </a:solidFill>
                <a:latin typeface="Hacen Tunisia" panose="02000000000000000000" pitchFamily="2" charset="-78"/>
                <a:cs typeface="Hacen Tunisia"/>
              </a:rPr>
              <a:t>2026</a:t>
            </a:r>
            <a:endParaRPr lang="ar-SA">
              <a:solidFill>
                <a:srgbClr val="FFC000"/>
              </a:solidFill>
              <a:latin typeface="Hacen Tunisia" panose="02000000000000000000" pitchFamily="2" charset="-78"/>
              <a:cs typeface="Hacen Tunisia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D3B7A5-4A99-FA7D-0162-FF39D25EEC6A}"/>
              </a:ext>
            </a:extLst>
          </p:cNvPr>
          <p:cNvSpPr txBox="1"/>
          <p:nvPr/>
        </p:nvSpPr>
        <p:spPr>
          <a:xfrm>
            <a:off x="6629400" y="2743200"/>
            <a:ext cx="4876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800" b="1">
                <a:solidFill>
                  <a:schemeClr val="accent2"/>
                </a:solidFill>
                <a:ea typeface="Calibri"/>
                <a:cs typeface="Arial"/>
              </a:rPr>
              <a:t>أفانين المهاري 4 </a:t>
            </a:r>
            <a:endParaRPr lang="ar-SA" sz="4800" b="1" dirty="0">
              <a:solidFill>
                <a:schemeClr val="accent2"/>
              </a:solidFill>
              <a:ea typeface="Calibri"/>
              <a:cs typeface="Arial"/>
            </a:endParaRPr>
          </a:p>
        </p:txBody>
      </p:sp>
      <p:pic>
        <p:nvPicPr>
          <p:cNvPr id="11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ADDE0B-4DB9-676A-69CA-5A0B98E0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783" y="523998"/>
            <a:ext cx="2896876" cy="797663"/>
          </a:xfrm>
          <a:prstGeom prst="rect">
            <a:avLst/>
          </a:prstGeom>
        </p:spPr>
      </p:pic>
      <p:sp>
        <p:nvSpPr>
          <p:cNvPr id="13" name="عنوان 12">
            <a:extLst>
              <a:ext uri="{FF2B5EF4-FFF2-40B4-BE49-F238E27FC236}">
                <a16:creationId xmlns:a16="http://schemas.microsoft.com/office/drawing/2014/main" id="{D36CD0E6-085D-1828-A886-658E016C9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0" y="1414463"/>
            <a:ext cx="3695700" cy="1498600"/>
          </a:xfrm>
        </p:spPr>
        <p:txBody>
          <a:bodyPr>
            <a:normAutofit/>
          </a:bodyPr>
          <a:lstStyle/>
          <a:p>
            <a:r>
              <a:rPr lang="ar-SA" sz="1800" dirty="0">
                <a:solidFill>
                  <a:schemeClr val="accent2"/>
                </a:solidFill>
                <a:cs typeface="Times New Roman"/>
              </a:rPr>
              <a:t> </a:t>
            </a:r>
            <a:br>
              <a:rPr lang="ar-SA" sz="1800" dirty="0">
                <a:ea typeface="Calibri Light"/>
                <a:cs typeface="Times New Roman"/>
              </a:rPr>
            </a:br>
            <a:br>
              <a:rPr lang="ar-SA" sz="1800" b="1" dirty="0">
                <a:solidFill>
                  <a:schemeClr val="accent2"/>
                </a:solidFill>
                <a:ea typeface="Calibri Light"/>
                <a:cs typeface="Times New Roman"/>
              </a:rPr>
            </a:br>
            <a:endParaRPr lang="ar-SA" sz="1800" b="1" dirty="0">
              <a:solidFill>
                <a:schemeClr val="accent2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02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93C78-079E-FD05-9A90-5FB22A31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FC8FA8-5BAF-1FB7-3DB5-DC0F67D7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D0745-23EE-578D-16DE-D4FED14B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CE010C-8A5E-F84C-A945-C5F582DD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19426AD-8A2A-C769-4821-BB78FCDBD588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C38651-BFDA-F1DF-C0B1-8BD1B49D84D6}"/>
              </a:ext>
            </a:extLst>
          </p:cNvPr>
          <p:cNvSpPr txBox="1"/>
          <p:nvPr/>
        </p:nvSpPr>
        <p:spPr>
          <a:xfrm>
            <a:off x="1771082" y="1265439"/>
            <a:ext cx="91864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ea typeface="Calibri"/>
                <a:cs typeface="Arial"/>
              </a:rPr>
              <a:t>صور من ورشة عمل أفنون تغليف هدية أمي  </a:t>
            </a:r>
            <a:r>
              <a:rPr lang="ar-SA" sz="2800" b="1" dirty="0">
                <a:ea typeface="Calibri"/>
                <a:cs typeface="Arial"/>
              </a:rPr>
              <a:t>  </a:t>
            </a:r>
          </a:p>
        </p:txBody>
      </p:sp>
      <p:pic>
        <p:nvPicPr>
          <p:cNvPr id="2" name="صورة 1" descr="صورة تحتوي على أدوات المائدة, طبق, أطباق المائدة, صح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0D005B5-B674-C5DA-7903-A6177DAE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55" y="2125013"/>
            <a:ext cx="5046908" cy="4486142"/>
          </a:xfrm>
          <a:prstGeom prst="rect">
            <a:avLst/>
          </a:prstGeom>
        </p:spPr>
      </p:pic>
      <p:pic>
        <p:nvPicPr>
          <p:cNvPr id="14" name="صورة 13" descr="صورة تحتوي على نص, إيصال, داخلي, هدايا الزفاف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096A1A3-06EA-743A-7E4B-3CBA2D23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0" y="2119647"/>
            <a:ext cx="6117465" cy="44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4C55A-51DC-030E-20CF-FFF05BF5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EA761C-7873-AF1D-F52B-0B9F7024C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798B71-8FD9-1F30-9B5A-762C34665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9346DE0-B5BC-66E8-5423-BE7B1F2B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0EB0956-6D66-C8FA-9B4B-E9AD0987AFB1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F14F1C-3F91-8E20-D2D5-3BC5F9F34EF5}"/>
              </a:ext>
            </a:extLst>
          </p:cNvPr>
          <p:cNvSpPr txBox="1"/>
          <p:nvPr/>
        </p:nvSpPr>
        <p:spPr>
          <a:xfrm>
            <a:off x="1771082" y="1265439"/>
            <a:ext cx="91864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ea typeface="Calibri"/>
                <a:cs typeface="Arial"/>
              </a:rPr>
              <a:t>صور من الحفل الختامي للبرنامج والتكريم     </a:t>
            </a:r>
          </a:p>
        </p:txBody>
      </p:sp>
      <p:pic>
        <p:nvPicPr>
          <p:cNvPr id="4" name="صورة 3" descr="صورة تحتوي على نص, طعام, داخل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A6E9F68-7E7C-D04B-CF37-645F9D01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205757" y="810295"/>
            <a:ext cx="410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858"/>
            <a:ext cx="12188356" cy="68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428"/>
            <a:ext cx="12189881" cy="6857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6863" y="1390464"/>
            <a:ext cx="4509951" cy="6190862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ar-SA" sz="2000" b="1">
                <a:solidFill>
                  <a:schemeClr val="accent6">
                    <a:lumMod val="49000"/>
                  </a:schemeClr>
                </a:solidFill>
                <a:latin typeface="Calibri"/>
                <a:cs typeface="Calibri"/>
              </a:rPr>
              <a:t>تاريخ التنفيذ </a:t>
            </a:r>
            <a:r>
              <a:rPr lang="ar-SA" sz="2000" b="1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: </a:t>
            </a:r>
            <a:endParaRPr lang="ar-SA">
              <a:solidFill>
                <a:schemeClr val="accent6">
                  <a:lumMod val="49000"/>
                </a:schemeClr>
              </a:solidFill>
            </a:endParaRPr>
          </a:p>
          <a:p>
            <a:pPr algn="ctr" rtl="1"/>
            <a:r>
              <a:rPr lang="ar-SA" sz="2000">
                <a:ea typeface="Calibri"/>
                <a:cs typeface="Calibri"/>
              </a:rPr>
              <a:t>9-9-1447</a:t>
            </a:r>
            <a:endParaRPr lang="ar-SA" sz="2000" dirty="0">
              <a:ea typeface="Calibri"/>
              <a:cs typeface="Calibri"/>
            </a:endParaRPr>
          </a:p>
          <a:p>
            <a:pPr algn="ctr" rtl="1"/>
            <a:endParaRPr lang="ar-SA" sz="2000" dirty="0">
              <a:ea typeface="+mn-lt"/>
              <a:cs typeface="+mn-lt"/>
            </a:endParaRPr>
          </a:p>
          <a:p>
            <a:pPr algn="ctr" rtl="1"/>
            <a:r>
              <a:rPr lang="ar-SA" sz="2000" b="1" dirty="0">
                <a:solidFill>
                  <a:schemeClr val="accent6">
                    <a:lumMod val="49000"/>
                  </a:schemeClr>
                </a:solidFill>
                <a:latin typeface="Calibri"/>
                <a:cs typeface="Calibri"/>
              </a:rPr>
              <a:t>مدته البرنامج : </a:t>
            </a:r>
            <a:endParaRPr lang="en-US" sz="2000" dirty="0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pPr algn="ctr" rtl="1"/>
            <a:r>
              <a:rPr lang="ar-SA" sz="2000">
                <a:ea typeface="+mn-lt"/>
                <a:cs typeface="+mn-lt"/>
              </a:rPr>
              <a:t>6 أيام </a:t>
            </a:r>
            <a:endParaRPr lang="ar-SA" sz="2000" dirty="0">
              <a:ea typeface="+mn-lt"/>
              <a:cs typeface="+mn-lt"/>
            </a:endParaRPr>
          </a:p>
          <a:p>
            <a:pPr algn="ctr" rtl="1"/>
            <a:endParaRPr lang="ar-SA" sz="2000" dirty="0">
              <a:latin typeface="Calibri"/>
              <a:cs typeface="Calibri"/>
            </a:endParaRPr>
          </a:p>
          <a:p>
            <a:pPr algn="ctr" rtl="1"/>
            <a:r>
              <a:rPr lang="ar-SA" sz="2000" b="1">
                <a:solidFill>
                  <a:schemeClr val="accent6">
                    <a:lumMod val="49000"/>
                  </a:schemeClr>
                </a:solidFill>
                <a:latin typeface="Calibri"/>
                <a:cs typeface="Calibri"/>
              </a:rPr>
              <a:t>الفئة المستهدفة : </a:t>
            </a:r>
            <a:endParaRPr lang="en-US" sz="2000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pPr algn="ctr" rtl="1"/>
            <a:r>
              <a:rPr lang="en-US" sz="2000" dirty="0" err="1">
                <a:latin typeface="Calibri"/>
                <a:cs typeface="+mn-lt"/>
              </a:rPr>
              <a:t>الفتيات</a:t>
            </a:r>
            <a:r>
              <a:rPr lang="en-US" sz="2000" dirty="0">
                <a:latin typeface="Calibri"/>
                <a:cs typeface="+mn-lt"/>
              </a:rPr>
              <a:t> ( 7- 25) </a:t>
            </a:r>
            <a:endParaRPr lang="en-US" sz="2000" dirty="0">
              <a:ea typeface="+mn-lt"/>
              <a:cs typeface="+mn-lt"/>
            </a:endParaRPr>
          </a:p>
          <a:p>
            <a:pPr algn="ctr" rtl="1"/>
            <a:endParaRPr lang="ar-SA" sz="2000" dirty="0">
              <a:ea typeface="+mn-lt"/>
              <a:cs typeface="+mn-lt"/>
            </a:endParaRPr>
          </a:p>
          <a:p>
            <a:pPr algn="ctr" rtl="1"/>
            <a:r>
              <a:rPr lang="ar-SA" sz="2000" b="1" dirty="0">
                <a:solidFill>
                  <a:schemeClr val="accent6">
                    <a:lumMod val="49000"/>
                  </a:schemeClr>
                </a:solidFill>
                <a:latin typeface="Calibri"/>
                <a:cs typeface="Calibri"/>
              </a:rPr>
              <a:t>عدد المستفيدين : </a:t>
            </a:r>
            <a:endParaRPr lang="en-US" sz="2000" dirty="0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pPr algn="ctr" rtl="1"/>
            <a:r>
              <a:rPr lang="ar-SA" sz="2000" b="1">
                <a:ea typeface="+mn-lt"/>
                <a:cs typeface="+mn-lt"/>
              </a:rPr>
              <a:t>18</a:t>
            </a:r>
          </a:p>
          <a:p>
            <a:pPr algn="ctr" rtl="1"/>
            <a:endParaRPr lang="ar-SA" sz="2000" b="1" dirty="0">
              <a:latin typeface="Calibri"/>
              <a:cs typeface="Calibri"/>
            </a:endParaRPr>
          </a:p>
          <a:p>
            <a:pPr algn="ctr" rtl="1"/>
            <a:r>
              <a:rPr lang="ar-SA" sz="2000" b="1">
                <a:solidFill>
                  <a:schemeClr val="accent6">
                    <a:lumMod val="49000"/>
                  </a:schemeClr>
                </a:solidFill>
                <a:latin typeface="Calibri"/>
                <a:cs typeface="Calibri"/>
              </a:rPr>
              <a:t>آلية التنفيذ : </a:t>
            </a:r>
            <a:endParaRPr lang="en-US" sz="2000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pPr algn="ctr" rtl="1"/>
            <a:r>
              <a:rPr lang="ar-SA" sz="2000" b="1">
                <a:ea typeface="+mn-lt"/>
                <a:cs typeface="+mn-lt"/>
              </a:rPr>
              <a:t>حضوري بمقر التدريب بالجمعية </a:t>
            </a:r>
            <a:endParaRPr lang="ar-SA" dirty="0"/>
          </a:p>
          <a:p>
            <a:pPr algn="ctr" rtl="1"/>
            <a:endParaRPr lang="ar-SA" sz="2000" b="1" dirty="0">
              <a:latin typeface="Calibri"/>
              <a:ea typeface="Calibri"/>
              <a:cs typeface="Calibri"/>
            </a:endParaRPr>
          </a:p>
          <a:p>
            <a:pPr algn="ctr" rtl="1"/>
            <a:r>
              <a:rPr lang="ar-SA" sz="2000" b="1">
                <a:solidFill>
                  <a:schemeClr val="accent6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عدد الساعات التدريبية : </a:t>
            </a:r>
            <a:endParaRPr lang="ar-SA" sz="2000" b="1" dirty="0">
              <a:solidFill>
                <a:schemeClr val="accent6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 rtl="1"/>
            <a:r>
              <a:rPr lang="ar-SA" sz="2000" b="1">
                <a:latin typeface="Calibri"/>
                <a:ea typeface="Calibri"/>
                <a:cs typeface="Calibri"/>
              </a:rPr>
              <a:t>36 ساعة </a:t>
            </a:r>
            <a:endParaRPr lang="ar-SA" sz="2000" b="1" dirty="0">
              <a:latin typeface="Calibri"/>
              <a:ea typeface="Calibri"/>
              <a:cs typeface="Calibri"/>
            </a:endParaRPr>
          </a:p>
          <a:p>
            <a:pPr algn="r" rtl="1">
              <a:lnSpc>
                <a:spcPct val="150000"/>
              </a:lnSpc>
            </a:pPr>
            <a:br>
              <a:rPr lang="ar-SA" sz="2000" dirty="0">
                <a:latin typeface="Hacen Tunisia" panose="02000000000000000000" pitchFamily="2" charset="-78"/>
                <a:cs typeface="Hacen Tunisia" panose="02000000000000000000" pitchFamily="2" charset="-78"/>
              </a:rPr>
            </a:br>
            <a:endParaRPr lang="ar-SA" sz="2000" dirty="0">
              <a:latin typeface="Hacen Tunisia" panose="02000000000000000000" pitchFamily="2" charset="-78"/>
              <a:cs typeface="Hacen Tunisia" panose="02000000000000000000" pitchFamily="2" charset="-78"/>
            </a:endParaRPr>
          </a:p>
        </p:txBody>
      </p:sp>
      <p:pic>
        <p:nvPicPr>
          <p:cNvPr id="3" name="صورة 2" descr="صورة تحتوي على نص, لقطة شاشة, الخط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F52404E-54DB-FB30-D433-2229F86B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02" r="-353" b="9002"/>
          <a:stretch>
            <a:fillRect/>
          </a:stretch>
        </p:blipFill>
        <p:spPr>
          <a:xfrm>
            <a:off x="421835" y="470648"/>
            <a:ext cx="3987963" cy="5623342"/>
          </a:xfrm>
          <a:prstGeom prst="rect">
            <a:avLst/>
          </a:prstGeom>
        </p:spPr>
      </p:pic>
      <p:pic>
        <p:nvPicPr>
          <p:cNvPr id="6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6D06DBD-69D8-7C60-6969-9CB95F99D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52B64B1-FA5F-4F22-7F12-B8DDBEFF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0A92178-66F4-D7BD-89A2-F41F2A0767F8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06733DC-566B-3486-2AAB-19E49C855709}"/>
              </a:ext>
            </a:extLst>
          </p:cNvPr>
          <p:cNvSpPr txBox="1"/>
          <p:nvPr/>
        </p:nvSpPr>
        <p:spPr>
          <a:xfrm>
            <a:off x="1869070" y="2806555"/>
            <a:ext cx="953010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400" b="1" dirty="0">
                <a:ea typeface="+mn-lt"/>
                <a:cs typeface="+mn-lt"/>
              </a:rPr>
              <a:t>ب</a:t>
            </a:r>
            <a:r>
              <a:rPr lang="ar-SA" sz="2400" b="1" dirty="0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برنامج</a:t>
            </a:r>
            <a:r>
              <a:rPr lang="ar-SA" sz="2400" b="1" dirty="0">
                <a:highlight>
                  <a:srgbClr val="FFFFFF"/>
                </a:highlight>
                <a:ea typeface="+mn-lt"/>
                <a:cs typeface="+mn-lt"/>
              </a:rPr>
              <a:t> منوع مهاري وقيمي يقوم بتعزيز مهارات الفتيات عبر لقاءات مُلهمة, وورش في غرس القيم الحميدة , وأنشطة تفاعلية في عدد من الأفانين ( أفنون صناعة كرونكريت, أفنون تشكيل  صناعة الملصقات, أفنون الطهي صناعة </a:t>
            </a:r>
            <a:r>
              <a:rPr lang="ar-SA" sz="2400" b="1">
                <a:highlight>
                  <a:srgbClr val="FFFFFF"/>
                </a:highlight>
                <a:ea typeface="+mn-lt"/>
                <a:cs typeface="+mn-lt"/>
              </a:rPr>
              <a:t>الحلويات والشكولاته  والكيك, أفنون الإتيكيت, أفنون أنا صحي ورياضي , تغليف عيدية أمي). في جو مفعم بالمنافسة والبهجة والحفل الختامي </a:t>
            </a:r>
            <a:r>
              <a:rPr lang="ar-SA" sz="2400" b="1" dirty="0">
                <a:highlight>
                  <a:srgbClr val="FFFFFF"/>
                </a:highlight>
                <a:ea typeface="+mn-lt"/>
                <a:cs typeface="+mn-lt"/>
              </a:rPr>
              <a:t>بتكريم المشتركات</a:t>
            </a:r>
            <a:r>
              <a:rPr lang="ar-SA" sz="1200" b="1" dirty="0">
                <a:highlight>
                  <a:srgbClr val="FFFFFF"/>
                </a:highlight>
                <a:ea typeface="+mn-lt"/>
                <a:cs typeface="+mn-lt"/>
              </a:rPr>
              <a:t> .</a:t>
            </a:r>
            <a:r>
              <a:rPr lang="ar-SA" sz="1200" b="1" dirty="0">
                <a:solidFill>
                  <a:srgbClr val="000000"/>
                </a:solidFill>
                <a:ea typeface="+mn-lt"/>
                <a:cs typeface="+mn-lt"/>
              </a:rPr>
              <a:t>  . </a:t>
            </a:r>
            <a:r>
              <a:rPr lang="ar-SA" sz="11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289D3E-0BE5-C188-BCBA-88E9262E5B7E}"/>
              </a:ext>
            </a:extLst>
          </p:cNvPr>
          <p:cNvSpPr txBox="1"/>
          <p:nvPr/>
        </p:nvSpPr>
        <p:spPr>
          <a:xfrm>
            <a:off x="6593325" y="1863950"/>
            <a:ext cx="35090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800" b="1">
                <a:solidFill>
                  <a:schemeClr val="accent6">
                    <a:lumMod val="49000"/>
                  </a:schemeClr>
                </a:solidFill>
                <a:cs typeface="Arial"/>
              </a:rPr>
              <a:t>برنامج أفانين المهاري 4</a:t>
            </a:r>
            <a:r>
              <a:rPr lang="ar-SA" sz="2800" b="1" dirty="0">
                <a:cs typeface="Arial"/>
              </a:rPr>
              <a:t>    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4211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52B64B1-FA5F-4F22-7F12-B8DDBEFF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0A92178-66F4-D7BD-89A2-F41F2A0767F8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06733DC-566B-3486-2AAB-19E49C855709}"/>
              </a:ext>
            </a:extLst>
          </p:cNvPr>
          <p:cNvSpPr txBox="1"/>
          <p:nvPr/>
        </p:nvSpPr>
        <p:spPr>
          <a:xfrm>
            <a:off x="2861636" y="2878820"/>
            <a:ext cx="8682248" cy="23750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ar-SA" sz="20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ar-SA" sz="2000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استثمار أوقات الفتيات من خلال تعليمهن مهارات حرفيه وغرس قيم وحفظ سورة الملك بما يعود عليهم بالنفع خلال الشهر المبارك </a:t>
            </a:r>
            <a:endParaRPr lang="ar-SA" sz="2000">
              <a:solidFill>
                <a:srgbClr val="000000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ar-SA" sz="2000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تعزيز التفاعل الاجتماعي والمهارات الحياتية للفتيات وتمكينهن ذاتياً.</a:t>
            </a:r>
            <a:endParaRPr lang="ar-SA" sz="2000">
              <a:solidFill>
                <a:srgbClr val="000000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ar-SA" sz="2000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تنفيذ برنامج ترفيهي وتعليمي متكامل لكل فئة عمرية.</a:t>
            </a:r>
            <a:endParaRPr lang="ar-SA" sz="2000">
              <a:solidFill>
                <a:srgbClr val="000000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pPr marL="285750" indent="-285750" algn="r">
              <a:buFont typeface="Arial"/>
              <a:buChar char="•"/>
            </a:pPr>
            <a:r>
              <a:rPr lang="ar-SA" sz="2000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برنامج نوعي لتنمية مهارات الناعمة وتمكين الفتيات بالبرامج الحرفية لسوق العمل.</a:t>
            </a:r>
            <a:endParaRPr lang="ar-SA" sz="2000">
              <a:solidFill>
                <a:srgbClr val="000000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pPr algn="r"/>
            <a:endParaRPr lang="ar-SA" sz="2000" b="1" dirty="0">
              <a:solidFill>
                <a:srgbClr val="000000"/>
              </a:solidFill>
              <a:ea typeface="+mn-lt"/>
              <a:cs typeface="Calibri"/>
            </a:endParaRPr>
          </a:p>
          <a:p>
            <a:pPr algn="r">
              <a:spcBef>
                <a:spcPts val="10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289D3E-0BE5-C188-BCBA-88E9262E5B7E}"/>
              </a:ext>
            </a:extLst>
          </p:cNvPr>
          <p:cNvSpPr txBox="1"/>
          <p:nvPr/>
        </p:nvSpPr>
        <p:spPr>
          <a:xfrm>
            <a:off x="6987025" y="1866454"/>
            <a:ext cx="28007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 sz="2800" b="1" dirty="0">
                <a:solidFill>
                  <a:schemeClr val="accent6">
                    <a:lumMod val="49000"/>
                  </a:schemeClr>
                </a:solidFill>
                <a:cs typeface="Arial"/>
              </a:rPr>
              <a:t> الهدف العام </a:t>
            </a:r>
            <a:r>
              <a:rPr lang="ar-SA" sz="2800" b="1" dirty="0">
                <a:cs typeface="Arial"/>
              </a:rPr>
              <a:t> 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78653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3896-B600-D5B5-903B-4E6CC1510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487A07-68A8-6672-1414-18B3B6EBA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17156F-ED10-18BF-11C8-18CD33512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69A3F19-4F5A-FA72-5DB0-CD3C426A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70E46B5-E033-212E-0E43-08714D2F1177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6694B8-3833-457D-18B4-A7DAAEB58757}"/>
              </a:ext>
            </a:extLst>
          </p:cNvPr>
          <p:cNvSpPr txBox="1"/>
          <p:nvPr/>
        </p:nvSpPr>
        <p:spPr>
          <a:xfrm>
            <a:off x="5259110" y="1265439"/>
            <a:ext cx="61921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ea typeface="Calibri"/>
                <a:cs typeface="Arial"/>
              </a:rPr>
              <a:t>صور من ورشة عمل أفنون صناعة الكرونكريت قدمتها المدربة / غزية العتيبي  </a:t>
            </a:r>
            <a:endParaRPr lang="ar-SA" sz="2800" b="1" dirty="0">
              <a:ea typeface="Calibri"/>
              <a:cs typeface="Arial"/>
            </a:endParaRPr>
          </a:p>
        </p:txBody>
      </p:sp>
      <p:pic>
        <p:nvPicPr>
          <p:cNvPr id="2" name="صورة 1" descr="صورة تحتوي على نص, الحاسوب, داخلي, حاسوب محمو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6841B8D-C3D0-1801-DA15-498DA60A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25" y="2361125"/>
            <a:ext cx="3342471" cy="4378819"/>
          </a:xfrm>
          <a:prstGeom prst="rect">
            <a:avLst/>
          </a:prstGeom>
        </p:spPr>
      </p:pic>
      <p:pic>
        <p:nvPicPr>
          <p:cNvPr id="7" name="صورة 6" descr="صورة تحتوي على داخلي, كعكة عيد الميلاد, الحلوى, طع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83BA48E-2D51-DCD4-8DD9-DC93C649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138" y="2336980"/>
            <a:ext cx="3458514" cy="4368083"/>
          </a:xfrm>
          <a:prstGeom prst="rect">
            <a:avLst/>
          </a:prstGeom>
        </p:spPr>
      </p:pic>
      <p:pic>
        <p:nvPicPr>
          <p:cNvPr id="11" name="صورة 10" descr="صورة تحتوي على شخص, عجينة, طعام, داخل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9228B5B-A394-31AA-6E05-230BB805E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56" y="729802"/>
            <a:ext cx="4306375" cy="2704564"/>
          </a:xfrm>
          <a:prstGeom prst="rect">
            <a:avLst/>
          </a:prstGeom>
        </p:spPr>
      </p:pic>
      <p:pic>
        <p:nvPicPr>
          <p:cNvPr id="13" name="صورة 12" descr="صورة تحتوي على طاولة, داخلي, أرجواني, كعك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F8F05B7-C7EB-1331-EA40-0177DDBED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5" y="3624865"/>
            <a:ext cx="4325157" cy="31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83EA9-1A24-8838-B46A-29D7B6210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EEDAAC-C4FC-4985-00BE-C3B00561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6A2F21-A91F-CEDA-1932-B8606E50B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2C4D37-1534-C932-C38C-A04D861D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72A7637-FD36-FDC2-E81E-32CC0FEBCA99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D67550F-46C1-47E9-32F5-2758DD91A2F0}"/>
              </a:ext>
            </a:extLst>
          </p:cNvPr>
          <p:cNvSpPr txBox="1"/>
          <p:nvPr/>
        </p:nvSpPr>
        <p:spPr>
          <a:xfrm>
            <a:off x="5183984" y="1276172"/>
            <a:ext cx="61921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 dirty="0">
                <a:ea typeface="Calibri"/>
                <a:cs typeface="Arial"/>
              </a:rPr>
              <a:t>صور من ورشة عمل أفنون صناعة الملصقات </a:t>
            </a:r>
            <a:r>
              <a:rPr lang="ar-SA" sz="2800" b="1">
                <a:ea typeface="Calibri"/>
                <a:cs typeface="Arial"/>
              </a:rPr>
              <a:t>قدمتها المدربة / غزية العتيبي </a:t>
            </a:r>
            <a:endParaRPr lang="ar-SA" sz="2800" b="1" dirty="0">
              <a:ea typeface="Calibri"/>
              <a:cs typeface="Arial"/>
            </a:endParaRPr>
          </a:p>
        </p:txBody>
      </p:sp>
      <p:pic>
        <p:nvPicPr>
          <p:cNvPr id="8" name="صورة 7" descr="صورة تحتوي على أواني التقديم, فنجان قهوة, خزف, البورسلي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8507659-6999-C126-360F-0CD934775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7" y="1274470"/>
            <a:ext cx="3930740" cy="2532846"/>
          </a:xfrm>
          <a:prstGeom prst="rect">
            <a:avLst/>
          </a:prstGeom>
        </p:spPr>
      </p:pic>
      <p:pic>
        <p:nvPicPr>
          <p:cNvPr id="9" name="صورة 8" descr="صورة تحتوي على أثاث المنزل, أطباق المائدة, غطاء طاولة/ سماط, أواني التقد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293BE4A-B3B7-6890-8620-0E0F5DF0D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49" y="2355760"/>
            <a:ext cx="3788536" cy="4303690"/>
          </a:xfrm>
          <a:prstGeom prst="rect">
            <a:avLst/>
          </a:prstGeom>
        </p:spPr>
      </p:pic>
      <p:pic>
        <p:nvPicPr>
          <p:cNvPr id="14" name="صورة 13" descr="صورة تحتوي على طاولة, هدايا الزفاف, داخلي, حفل زواج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475FB69-22DD-148D-BDBA-715405CE76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99" b="-1799"/>
          <a:stretch>
            <a:fillRect/>
          </a:stretch>
        </p:blipFill>
        <p:spPr>
          <a:xfrm>
            <a:off x="972623" y="3844880"/>
            <a:ext cx="3930740" cy="2811892"/>
          </a:xfrm>
          <a:prstGeom prst="rect">
            <a:avLst/>
          </a:prstGeom>
        </p:spPr>
      </p:pic>
      <p:pic>
        <p:nvPicPr>
          <p:cNvPr id="15" name="صورة 14" descr="صورة تحتوي على نص, حاسوب محمول, الحاسوب, أثاث المنز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80D1CC1-F49F-6831-7441-96D652877C4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0" r="-389" b="-670"/>
          <a:stretch>
            <a:fillRect/>
          </a:stretch>
        </p:blipFill>
        <p:spPr>
          <a:xfrm>
            <a:off x="8987039" y="2361126"/>
            <a:ext cx="2773674" cy="43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3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E58D3-BFE0-097B-0D8C-4B14FE14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205ABC-514F-3CBC-CFDD-26457139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C44A3E-4B68-7F16-1701-E7CB8B7C0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DF47190-DD7E-111D-77E7-DC154A4C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F92010A-0A39-3496-3F76-A5F68561E2CF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DF9498-EC3C-A06E-2EFA-41C668371AC6}"/>
              </a:ext>
            </a:extLst>
          </p:cNvPr>
          <p:cNvSpPr txBox="1"/>
          <p:nvPr/>
        </p:nvSpPr>
        <p:spPr>
          <a:xfrm>
            <a:off x="5248378" y="1447890"/>
            <a:ext cx="61921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800" b="1">
                <a:ea typeface="Calibri"/>
                <a:cs typeface="Arial"/>
              </a:rPr>
              <a:t>صور من ورشة عمل أفنون الاتكيت </a:t>
            </a:r>
            <a:endParaRPr lang="ar-SA" sz="2800" b="1" dirty="0">
              <a:ea typeface="Calibri"/>
              <a:cs typeface="Arial"/>
            </a:endParaRPr>
          </a:p>
        </p:txBody>
      </p:sp>
      <p:pic>
        <p:nvPicPr>
          <p:cNvPr id="7" name="صورة 6" descr="صورة تحتوي على نص, حاسوب محمول, أثاث المنزل, الحاسوب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4F8EF7C-274C-B9D7-5F18-7FE94F65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828" y="2398690"/>
            <a:ext cx="3857625" cy="4185634"/>
          </a:xfrm>
          <a:prstGeom prst="rect">
            <a:avLst/>
          </a:prstGeom>
        </p:spPr>
      </p:pic>
      <p:pic>
        <p:nvPicPr>
          <p:cNvPr id="11" name="صورة 10" descr="صورة تحتوي على نص, الهاتف النقال, داخلي, طاول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0C40B92-EF69-065F-EC35-142D810D7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2406738"/>
            <a:ext cx="3866345" cy="4239296"/>
          </a:xfrm>
          <a:prstGeom prst="rect">
            <a:avLst/>
          </a:prstGeom>
        </p:spPr>
      </p:pic>
      <p:pic>
        <p:nvPicPr>
          <p:cNvPr id="13" name="صورة 12" descr="صورة تحتوي على الهاتف النقال, أداة ذكية, نص, الكمبيوتر اللوح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78EB729-5809-CEEB-3EAC-20729181B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05" y="2425521"/>
            <a:ext cx="3846892" cy="42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D67C8-7757-F2FF-6470-C4071093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5D3DC4-9240-9932-2881-587FAEA25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813F3E-986F-9332-BD7F-AC6EFE475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51B67C9-BEDF-CC6F-ACCD-B40F16CF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79C3698-6BD1-DA70-66CB-6E990B347A91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A0D9F7F-9A02-00C1-EB75-CF8937580BEE}"/>
              </a:ext>
            </a:extLst>
          </p:cNvPr>
          <p:cNvSpPr txBox="1"/>
          <p:nvPr/>
        </p:nvSpPr>
        <p:spPr>
          <a:xfrm>
            <a:off x="5248378" y="1447890"/>
            <a:ext cx="61921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800" b="1">
                <a:ea typeface="Calibri"/>
                <a:cs typeface="Arial"/>
              </a:rPr>
              <a:t>صور من ورشة عمل أفنون تزين الكيك بالشكولاته </a:t>
            </a:r>
            <a:endParaRPr lang="ar-SA" sz="2800" b="1" dirty="0">
              <a:ea typeface="Calibri"/>
              <a:cs typeface="Arial"/>
            </a:endParaRPr>
          </a:p>
        </p:txBody>
      </p:sp>
      <p:pic>
        <p:nvPicPr>
          <p:cNvPr id="2" name="صورة 1" descr="صورة تحتوي على نص, وجبة خفيفة, داخلي, طعا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374BB21-2B79-44C8-A0E3-7AC86333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19" y="2693830"/>
            <a:ext cx="5366198" cy="3713409"/>
          </a:xfrm>
          <a:prstGeom prst="rect">
            <a:avLst/>
          </a:prstGeom>
        </p:spPr>
      </p:pic>
      <p:pic>
        <p:nvPicPr>
          <p:cNvPr id="8" name="صورة 7" descr="صورة تحتوي على طعام, أدوات المائدة, وجبة خفيفة, طاول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6359897-5D6F-F132-FCEF-2BCB7DCDF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45" y="2699197"/>
            <a:ext cx="5851838" cy="37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799C8-5D1A-E770-B22F-F400AD569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F5F02-3DF4-1373-1EFA-7EDDBC22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DFCA7-02AD-AA1C-A0F4-9501B4B69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F514395-B219-3858-C219-64C26D23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56" y="465562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9592307-B43B-E73F-F176-50476FF971C4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F347B8-CAA3-6B43-F911-18760C9FF9D9}"/>
              </a:ext>
            </a:extLst>
          </p:cNvPr>
          <p:cNvSpPr txBox="1"/>
          <p:nvPr/>
        </p:nvSpPr>
        <p:spPr>
          <a:xfrm>
            <a:off x="2254040" y="1447890"/>
            <a:ext cx="918648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ea typeface="Calibri"/>
                <a:cs typeface="Arial"/>
              </a:rPr>
              <a:t>صور من لقاء أفنون أنا صحي ورياضي </a:t>
            </a:r>
            <a:endParaRPr lang="ar-SA" sz="2800" b="1" dirty="0">
              <a:ea typeface="Calibri"/>
              <a:cs typeface="Arial"/>
            </a:endParaRPr>
          </a:p>
          <a:p>
            <a:r>
              <a:rPr lang="ar-SA" sz="2800" b="1">
                <a:ea typeface="Calibri"/>
                <a:cs typeface="Arial"/>
              </a:rPr>
              <a:t>قدمتها د. نشوى السيد عضو هيئة التدريس بجامعة الطائف عن بعد  </a:t>
            </a:r>
            <a:endParaRPr lang="ar-SA" sz="2800" b="1" dirty="0">
              <a:ea typeface="Calibri"/>
              <a:cs typeface="Arial"/>
            </a:endParaRPr>
          </a:p>
        </p:txBody>
      </p:sp>
      <p:pic>
        <p:nvPicPr>
          <p:cNvPr id="4" name="صورة 3" descr="صورة تحتوي على نص, الإلكترونيات, الحاسوب, كمبيوتر شخص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0624034-ADA2-0ACA-C243-9F975049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59" y="2479183"/>
            <a:ext cx="4091727" cy="4207099"/>
          </a:xfrm>
          <a:prstGeom prst="rect">
            <a:avLst/>
          </a:prstGeom>
        </p:spPr>
      </p:pic>
      <p:pic>
        <p:nvPicPr>
          <p:cNvPr id="9" name="صورة 8" descr="صورة تحتوي على حاسوب محمول, الحاسوب, نص, جهاز إلكترون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BD96620-58B4-E8C3-D631-CC0C334B1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883" y="2463084"/>
            <a:ext cx="3243867" cy="4217832"/>
          </a:xfrm>
          <a:prstGeom prst="rect">
            <a:avLst/>
          </a:prstGeom>
        </p:spPr>
      </p:pic>
      <p:pic>
        <p:nvPicPr>
          <p:cNvPr id="13" name="صورة 12" descr="صورة تحتوي على نص, الهاتف النقال, أداة ذكية, جهاز اتصالات محمو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B24E365-62C6-6033-A08B-C9198EFB9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96" y="2457718"/>
            <a:ext cx="3200938" cy="42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5eb183-754b-4e19-bd29-4b51294073c2" xsi:nil="true"/>
    <lcf76f155ced4ddcb4097134ff3c332f xmlns="bc00316c-0514-47be-9a37-be6b1e4e22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002F9FC85613445858C9DA6CB077A6E" ma:contentTypeVersion="18" ma:contentTypeDescription="إنشاء مستند جديد." ma:contentTypeScope="" ma:versionID="63d5b2b23c89f013ac189b1cc6978834">
  <xsd:schema xmlns:xsd="http://www.w3.org/2001/XMLSchema" xmlns:xs="http://www.w3.org/2001/XMLSchema" xmlns:p="http://schemas.microsoft.com/office/2006/metadata/properties" xmlns:ns2="bc00316c-0514-47be-9a37-be6b1e4e2288" xmlns:ns3="915eb183-754b-4e19-bd29-4b51294073c2" targetNamespace="http://schemas.microsoft.com/office/2006/metadata/properties" ma:root="true" ma:fieldsID="62226c48ba95b583a5d3ca36ac800cab" ns2:_="" ns3:_="">
    <xsd:import namespace="bc00316c-0514-47be-9a37-be6b1e4e2288"/>
    <xsd:import namespace="915eb183-754b-4e19-bd29-4b5129407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0316c-0514-47be-9a37-be6b1e4e2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03362e76-01e7-46c9-b297-01ac91cf63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eb183-754b-4e19-bd29-4b5129407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1b2f63-436d-4d02-a4c5-70c9c0c9e670}" ma:internalName="TaxCatchAll" ma:showField="CatchAllData" ma:web="915eb183-754b-4e19-bd29-4b5129407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002B6-D8BC-4FE7-8269-2BB1BB1A5644}">
  <ds:schemaRefs>
    <ds:schemaRef ds:uri="http://schemas.microsoft.com/office/2006/metadata/properties"/>
    <ds:schemaRef ds:uri="http://schemas.microsoft.com/office/infopath/2007/PartnerControls"/>
    <ds:schemaRef ds:uri="915eb183-754b-4e19-bd29-4b51294073c2"/>
    <ds:schemaRef ds:uri="bc00316c-0514-47be-9a37-be6b1e4e2288"/>
  </ds:schemaRefs>
</ds:datastoreItem>
</file>

<file path=customXml/itemProps2.xml><?xml version="1.0" encoding="utf-8"?>
<ds:datastoreItem xmlns:ds="http://schemas.openxmlformats.org/officeDocument/2006/customXml" ds:itemID="{6C7D5150-93DC-41F8-9341-CD4423FC2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0B5C2-415F-4115-85B2-2CBC8CC1D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0316c-0514-47be-9a37-be6b1e4e2288"/>
    <ds:schemaRef ds:uri="915eb183-754b-4e19-bd29-4b5129407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175</Words>
  <Application>Microsoft Office PowerPoint</Application>
  <PresentationFormat>شاشة عريضة</PresentationFormat>
  <Paragraphs>19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Office Theme</vt:lpstr>
      <vt:lpstr>نسق Office</vt:lpstr>
      <vt:lpstr> 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التقرير</dc:title>
  <dc:creator>Fujitsu</dc:creator>
  <cp:lastModifiedBy>Fujitsu</cp:lastModifiedBy>
  <cp:revision>772</cp:revision>
  <dcterms:created xsi:type="dcterms:W3CDTF">2021-01-12T09:15:18Z</dcterms:created>
  <dcterms:modified xsi:type="dcterms:W3CDTF">2026-03-05T20:54:42Z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0x0101006002F9FC85613445858C9DA6CB077A6E</vt:lpwstr>
  </property>
  <property fmtid="{D5CDD505-2E9C-101B-9397-08002B2CF9AE}" pid="3" name="MediaServiceImageTags">
    <vt:lpwstr/>
  </property>
</Properties>
</file>