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3" r:id="rId7"/>
    <p:sldId id="265" r:id="rId8"/>
    <p:sldId id="264" r:id="rId9"/>
    <p:sldId id="259" r:id="rId10"/>
    <p:sldId id="260" r:id="rId1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90" d="100"/>
          <a:sy n="90" d="100"/>
        </p:scale>
        <p:origin x="16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ورقة1!$A$2:$A$3</c:f>
              <c:strCache>
                <c:ptCount val="2"/>
                <c:pt idx="0">
                  <c:v>بنين</c:v>
                </c:pt>
                <c:pt idx="1">
                  <c:v>بنات</c:v>
                </c:pt>
              </c:strCache>
            </c:strRef>
          </c:cat>
          <c:val>
            <c:numRef>
              <c:f>ورقة1!$B$2:$B$3</c:f>
              <c:numCache>
                <c:formatCode>General</c:formatCode>
                <c:ptCount val="2"/>
                <c:pt idx="0">
                  <c:v>58</c:v>
                </c:pt>
                <c:pt idx="1">
                  <c:v>68</c:v>
                </c:pt>
              </c:numCache>
            </c:numRef>
          </c:val>
          <c:extLst>
            <c:ext xmlns:c16="http://schemas.microsoft.com/office/drawing/2014/chart" uri="{C3380CC4-5D6E-409C-BE32-E72D297353CC}">
              <c16:uniqueId val="{00000000-2766-4519-8F17-A81E6F51F66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ar-SA"/>
        </a:p>
      </c:txPr>
    </c:title>
    <c:autoTitleDeleted val="0"/>
    <c:plotArea>
      <c:layout/>
      <c:pieChart>
        <c:varyColors val="1"/>
        <c:ser>
          <c:idx val="0"/>
          <c:order val="0"/>
          <c:tx>
            <c:strRef>
              <c:f>ورقة1!$B$1</c:f>
              <c:strCache>
                <c:ptCount val="1"/>
                <c:pt idx="0">
                  <c:v>المستفيدين</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ar-S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ورقة1!$A$2:$A$4</c:f>
              <c:strCache>
                <c:ptCount val="3"/>
                <c:pt idx="0">
                  <c:v>مستفيد</c:v>
                </c:pt>
                <c:pt idx="1">
                  <c:v>مطلقات</c:v>
                </c:pt>
                <c:pt idx="2">
                  <c:v>ارامل</c:v>
                </c:pt>
              </c:strCache>
            </c:strRef>
          </c:cat>
          <c:val>
            <c:numRef>
              <c:f>ورقة1!$B$2:$B$4</c:f>
              <c:numCache>
                <c:formatCode>General</c:formatCode>
                <c:ptCount val="3"/>
                <c:pt idx="0">
                  <c:v>8</c:v>
                </c:pt>
                <c:pt idx="1">
                  <c:v>7</c:v>
                </c:pt>
                <c:pt idx="2">
                  <c:v>29</c:v>
                </c:pt>
              </c:numCache>
            </c:numRef>
          </c:val>
          <c:extLst>
            <c:ext xmlns:c16="http://schemas.microsoft.com/office/drawing/2014/chart" uri="{C3380CC4-5D6E-409C-BE32-E72D297353CC}">
              <c16:uniqueId val="{00000000-5668-46C8-B456-33430626839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ar-S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0208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523994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32498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599003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40224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252105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09959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1039647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72306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343778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E8FFB9-8E8E-4120-B72C-E98D55E4BE0F}" type="datetimeFigureOut">
              <a:rPr lang="ar-SA" smtClean="0"/>
              <a:t>29 رمضان، 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78C9DE1-02CF-4CD1-8F81-88BD59D7B20D}" type="slidenum">
              <a:rPr lang="ar-SA" smtClean="0"/>
              <a:t>‹#›</a:t>
            </a:fld>
            <a:endParaRPr lang="ar-SA"/>
          </a:p>
        </p:txBody>
      </p:sp>
    </p:spTree>
    <p:extLst>
      <p:ext uri="{BB962C8B-B14F-4D97-AF65-F5344CB8AC3E}">
        <p14:creationId xmlns:p14="http://schemas.microsoft.com/office/powerpoint/2010/main" val="80960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8FFB9-8E8E-4120-B72C-E98D55E4BE0F}" type="datetimeFigureOut">
              <a:rPr lang="ar-SA" smtClean="0"/>
              <a:t>29 رمضان، 1442</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C9DE1-02CF-4CD1-8F81-88BD59D7B20D}" type="slidenum">
              <a:rPr lang="ar-SA" smtClean="0"/>
              <a:t>‹#›</a:t>
            </a:fld>
            <a:endParaRPr lang="ar-SA"/>
          </a:p>
        </p:txBody>
      </p:sp>
    </p:spTree>
    <p:extLst>
      <p:ext uri="{BB962C8B-B14F-4D97-AF65-F5344CB8AC3E}">
        <p14:creationId xmlns:p14="http://schemas.microsoft.com/office/powerpoint/2010/main" val="342060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itle 1"/>
          <p:cNvSpPr>
            <a:spLocks noGrp="1"/>
          </p:cNvSpPr>
          <p:nvPr>
            <p:ph type="ctrTitle"/>
          </p:nvPr>
        </p:nvSpPr>
        <p:spPr>
          <a:xfrm>
            <a:off x="7106194" y="3429166"/>
            <a:ext cx="3992880" cy="842388"/>
          </a:xfrm>
        </p:spPr>
        <p:txBody>
          <a:bodyPr>
            <a:normAutofit fontScale="90000"/>
          </a:bodyPr>
          <a:lstStyle/>
          <a:p>
            <a:pPr>
              <a:lnSpc>
                <a:spcPct val="150000"/>
              </a:lnSpc>
            </a:pPr>
            <a:r>
              <a:rPr lang="ar-SA" sz="3200" dirty="0">
                <a:solidFill>
                  <a:schemeClr val="bg1"/>
                </a:solidFill>
                <a:latin typeface="Hacen Tunisia" panose="02000000000000000000" pitchFamily="2" charset="-78"/>
                <a:cs typeface="Hacen Tunisia" panose="02000000000000000000" pitchFamily="2" charset="-78"/>
              </a:rPr>
              <a:t>تقرير الربع الأول </a:t>
            </a:r>
            <a:r>
              <a:rPr lang="ar-SA" sz="3200" dirty="0" err="1">
                <a:solidFill>
                  <a:schemeClr val="bg1"/>
                </a:solidFill>
                <a:latin typeface="Hacen Tunisia" panose="02000000000000000000" pitchFamily="2" charset="-78"/>
                <a:cs typeface="Hacen Tunisia" panose="02000000000000000000" pitchFamily="2" charset="-78"/>
              </a:rPr>
              <a:t>لادارة</a:t>
            </a:r>
            <a:r>
              <a:rPr lang="ar-SA" sz="3200" dirty="0">
                <a:solidFill>
                  <a:schemeClr val="bg1"/>
                </a:solidFill>
                <a:latin typeface="Hacen Tunisia" panose="02000000000000000000" pitchFamily="2" charset="-78"/>
                <a:cs typeface="Hacen Tunisia" panose="02000000000000000000" pitchFamily="2" charset="-78"/>
              </a:rPr>
              <a:t> التنمية</a:t>
            </a:r>
            <a:endParaRPr lang="ar-SA" sz="3200" dirty="0">
              <a:solidFill>
                <a:schemeClr val="bg1"/>
              </a:solidFill>
            </a:endParaRPr>
          </a:p>
        </p:txBody>
      </p:sp>
      <p:sp>
        <p:nvSpPr>
          <p:cNvPr id="3" name="Subtitle 2"/>
          <p:cNvSpPr>
            <a:spLocks noGrp="1"/>
          </p:cNvSpPr>
          <p:nvPr>
            <p:ph type="subTitle" idx="1"/>
          </p:nvPr>
        </p:nvSpPr>
        <p:spPr>
          <a:xfrm>
            <a:off x="8146869" y="5136772"/>
            <a:ext cx="2407920" cy="643391"/>
          </a:xfrm>
        </p:spPr>
        <p:txBody>
          <a:bodyPr/>
          <a:lstStyle/>
          <a:p>
            <a:pPr rtl="1"/>
            <a:r>
              <a:rPr lang="en-US" dirty="0">
                <a:latin typeface="Hacen Tunisia" panose="02000000000000000000" pitchFamily="2" charset="-78"/>
                <a:cs typeface="Hacen Tunisia" panose="02000000000000000000" pitchFamily="2" charset="-78"/>
              </a:rPr>
              <a:t>2021 </a:t>
            </a:r>
            <a:r>
              <a:rPr lang="ar-PS" dirty="0">
                <a:latin typeface="Hacen Tunisia" panose="02000000000000000000" pitchFamily="2" charset="-78"/>
                <a:cs typeface="Hacen Tunisia" panose="02000000000000000000" pitchFamily="2" charset="-78"/>
              </a:rPr>
              <a:t>م</a:t>
            </a:r>
            <a:endParaRPr lang="ar-SA"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4258026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2274" y="3389103"/>
            <a:ext cx="1869795" cy="200213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584" y="812063"/>
            <a:ext cx="3452348" cy="18721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0470" y="3292693"/>
            <a:ext cx="2004627" cy="188599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9125" y="812062"/>
            <a:ext cx="1823659" cy="187213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4266" y="3389103"/>
            <a:ext cx="2002616" cy="188599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055" y="812061"/>
            <a:ext cx="1823659" cy="1872132"/>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6135" y="3505238"/>
            <a:ext cx="1761337" cy="188599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0119" y="812063"/>
            <a:ext cx="1813965" cy="1872132"/>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6244" y="3505238"/>
            <a:ext cx="1761337" cy="1885998"/>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71175" y="812063"/>
            <a:ext cx="1082562" cy="1872132"/>
          </a:xfrm>
          <a:prstGeom prst="rect">
            <a:avLst/>
          </a:prstGeom>
        </p:spPr>
      </p:pic>
    </p:spTree>
    <p:extLst>
      <p:ext uri="{BB962C8B-B14F-4D97-AF65-F5344CB8AC3E}">
        <p14:creationId xmlns:p14="http://schemas.microsoft.com/office/powerpoint/2010/main" val="86831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0"/>
            <a:ext cx="12189881" cy="6858332"/>
          </a:xfrm>
          <a:prstGeom prst="rect">
            <a:avLst/>
          </a:prstGeom>
        </p:spPr>
      </p:pic>
      <p:sp>
        <p:nvSpPr>
          <p:cNvPr id="5" name="Title 1"/>
          <p:cNvSpPr>
            <a:spLocks noGrp="1"/>
          </p:cNvSpPr>
          <p:nvPr>
            <p:ph type="ctrTitle"/>
          </p:nvPr>
        </p:nvSpPr>
        <p:spPr>
          <a:xfrm>
            <a:off x="7471954" y="1339109"/>
            <a:ext cx="3992880" cy="489691"/>
          </a:xfrm>
        </p:spPr>
        <p:txBody>
          <a:bodyPr>
            <a:normAutofit fontScale="90000"/>
          </a:bodyPr>
          <a:lstStyle/>
          <a:p>
            <a:pPr marL="457200" indent="-457200" algn="r" rtl="1">
              <a:lnSpc>
                <a:spcPct val="150000"/>
              </a:lnSpc>
              <a:buFont typeface="Wingdings" panose="05000000000000000000" pitchFamily="2" charset="2"/>
              <a:buChar char="Ø"/>
            </a:pPr>
            <a:r>
              <a:rPr lang="ar-PS" sz="2600" dirty="0">
                <a:solidFill>
                  <a:schemeClr val="accent6">
                    <a:lumMod val="50000"/>
                  </a:schemeClr>
                </a:solidFill>
                <a:latin typeface="Hacen Tunisia" panose="02000000000000000000" pitchFamily="2" charset="-78"/>
                <a:cs typeface="Hacen Tunisia" panose="02000000000000000000" pitchFamily="2" charset="-78"/>
              </a:rPr>
              <a:t>العنوان الرئيسي</a:t>
            </a:r>
            <a:endParaRPr lang="ar-SA" sz="2600" dirty="0">
              <a:solidFill>
                <a:schemeClr val="accent6">
                  <a:lumMod val="50000"/>
                </a:schemeClr>
              </a:solidFill>
            </a:endParaRPr>
          </a:p>
        </p:txBody>
      </p:sp>
      <p:sp>
        <p:nvSpPr>
          <p:cNvPr id="6" name="Title 1"/>
          <p:cNvSpPr txBox="1">
            <a:spLocks/>
          </p:cNvSpPr>
          <p:nvPr/>
        </p:nvSpPr>
        <p:spPr>
          <a:xfrm>
            <a:off x="7818444" y="1828800"/>
            <a:ext cx="3299901" cy="489691"/>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r" rtl="1">
              <a:lnSpc>
                <a:spcPct val="150000"/>
              </a:lnSpc>
              <a:buFont typeface="Wingdings" panose="05000000000000000000" pitchFamily="2" charset="2"/>
              <a:buChar char="§"/>
            </a:pPr>
            <a:r>
              <a:rPr lang="ar-PS" sz="2600" dirty="0">
                <a:solidFill>
                  <a:schemeClr val="accent6">
                    <a:lumMod val="75000"/>
                  </a:schemeClr>
                </a:solidFill>
                <a:latin typeface="Hacen Tunisia" panose="02000000000000000000" pitchFamily="2" charset="-78"/>
                <a:cs typeface="Hacen Tunisia" panose="02000000000000000000" pitchFamily="2" charset="-78"/>
              </a:rPr>
              <a:t>عنوان فرعي</a:t>
            </a:r>
            <a:endParaRPr lang="ar-SA" sz="2600" dirty="0">
              <a:solidFill>
                <a:schemeClr val="accent6">
                  <a:lumMod val="75000"/>
                </a:schemeClr>
              </a:solidFill>
            </a:endParaRPr>
          </a:p>
        </p:txBody>
      </p:sp>
      <p:sp>
        <p:nvSpPr>
          <p:cNvPr id="8" name="TextBox 7"/>
          <p:cNvSpPr txBox="1"/>
          <p:nvPr/>
        </p:nvSpPr>
        <p:spPr>
          <a:xfrm>
            <a:off x="783771" y="2495006"/>
            <a:ext cx="10241280" cy="2362185"/>
          </a:xfrm>
          <a:prstGeom prst="rect">
            <a:avLst/>
          </a:prstGeom>
          <a:noFill/>
        </p:spPr>
        <p:txBody>
          <a:bodyPr wrap="square" rtlCol="1">
            <a:spAutoFit/>
          </a:bodyPr>
          <a:lstStyle/>
          <a:p>
            <a:pPr algn="r" rtl="1">
              <a:lnSpc>
                <a:spcPct val="150000"/>
              </a:lnSpc>
            </a:pPr>
            <a:r>
              <a:rPr lang="ar-SA" sz="2000" dirty="0">
                <a:solidFill>
                  <a:schemeClr val="tx1">
                    <a:lumMod val="85000"/>
                    <a:lumOff val="15000"/>
                  </a:schemeClr>
                </a:solidFill>
                <a:latin typeface="Hacen Tunisia" panose="02000000000000000000" pitchFamily="2" charset="-78"/>
                <a:cs typeface="Hacen Tunisia" panose="02000000000000000000" pitchFamily="2" charset="-78"/>
              </a:rPr>
              <a:t>الفقرة ..... جمعية البر الخيرية بأم الدوم هي جمعية خيرية رسمية ومسجلة بوزارة الموارد البشرية والتنمية الإجتماعية برقم ٤١٣، تسعى للريادة في تنمية المحتاج وبناء المجتمع عبر برامج تنموية ومستدامة في بيئة عمل محفزة وبمصداقية عالية.</a:t>
            </a:r>
          </a:p>
          <a:p>
            <a:pPr algn="r" rtl="1">
              <a:lnSpc>
                <a:spcPct val="150000"/>
              </a:lnSpc>
            </a:pPr>
            <a:br>
              <a:rPr lang="ar-SA" sz="2000" dirty="0">
                <a:latin typeface="Hacen Tunisia" panose="02000000000000000000" pitchFamily="2" charset="-78"/>
                <a:cs typeface="Hacen Tunisia" panose="02000000000000000000" pitchFamily="2" charset="-78"/>
              </a:rPr>
            </a:br>
            <a:endParaRPr lang="ar-SA" sz="2000"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338310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429"/>
            <a:ext cx="12189881" cy="6857474"/>
          </a:xfrm>
          <a:prstGeom prst="rect">
            <a:avLst/>
          </a:prstGeom>
        </p:spPr>
      </p:pic>
      <p:sp>
        <p:nvSpPr>
          <p:cNvPr id="5" name="Title 1"/>
          <p:cNvSpPr>
            <a:spLocks noGrp="1"/>
          </p:cNvSpPr>
          <p:nvPr>
            <p:ph type="ctrTitle"/>
          </p:nvPr>
        </p:nvSpPr>
        <p:spPr>
          <a:xfrm>
            <a:off x="7471954" y="1339109"/>
            <a:ext cx="3992880" cy="489691"/>
          </a:xfrm>
        </p:spPr>
        <p:txBody>
          <a:bodyPr>
            <a:normAutofit fontScale="90000"/>
          </a:bodyPr>
          <a:lstStyle/>
          <a:p>
            <a:pPr marL="457200" indent="-457200" algn="r" rtl="1">
              <a:lnSpc>
                <a:spcPct val="150000"/>
              </a:lnSpc>
              <a:buFont typeface="Wingdings" panose="05000000000000000000" pitchFamily="2" charset="2"/>
              <a:buChar char="Ø"/>
            </a:pPr>
            <a:r>
              <a:rPr lang="ar-PS" sz="2600" dirty="0">
                <a:solidFill>
                  <a:schemeClr val="accent6">
                    <a:lumMod val="50000"/>
                  </a:schemeClr>
                </a:solidFill>
                <a:latin typeface="Hacen Tunisia" panose="02000000000000000000" pitchFamily="2" charset="-78"/>
                <a:cs typeface="Hacen Tunisia" panose="02000000000000000000" pitchFamily="2" charset="-78"/>
              </a:rPr>
              <a:t>العنوان الرئيسي</a:t>
            </a:r>
            <a:endParaRPr lang="ar-SA" sz="2600" dirty="0">
              <a:solidFill>
                <a:schemeClr val="accent6">
                  <a:lumMod val="50000"/>
                </a:schemeClr>
              </a:solidFill>
            </a:endParaRPr>
          </a:p>
        </p:txBody>
      </p:sp>
      <p:sp>
        <p:nvSpPr>
          <p:cNvPr id="6" name="Title 1"/>
          <p:cNvSpPr txBox="1">
            <a:spLocks/>
          </p:cNvSpPr>
          <p:nvPr/>
        </p:nvSpPr>
        <p:spPr>
          <a:xfrm>
            <a:off x="7818444" y="1828800"/>
            <a:ext cx="3299901" cy="489691"/>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indent="-457200" algn="r" rtl="1">
              <a:lnSpc>
                <a:spcPct val="150000"/>
              </a:lnSpc>
              <a:buFont typeface="Wingdings" panose="05000000000000000000" pitchFamily="2" charset="2"/>
              <a:buChar char="§"/>
            </a:pPr>
            <a:r>
              <a:rPr lang="ar-PS" sz="2600" dirty="0">
                <a:solidFill>
                  <a:schemeClr val="accent6">
                    <a:lumMod val="75000"/>
                  </a:schemeClr>
                </a:solidFill>
                <a:latin typeface="Hacen Tunisia" panose="02000000000000000000" pitchFamily="2" charset="-78"/>
                <a:cs typeface="Hacen Tunisia" panose="02000000000000000000" pitchFamily="2" charset="-78"/>
              </a:rPr>
              <a:t>عنوان فرعي</a:t>
            </a:r>
            <a:endParaRPr lang="ar-SA" sz="2600" dirty="0">
              <a:solidFill>
                <a:schemeClr val="accent6">
                  <a:lumMod val="75000"/>
                </a:schemeClr>
              </a:solidFill>
            </a:endParaRPr>
          </a:p>
        </p:txBody>
      </p:sp>
      <p:sp>
        <p:nvSpPr>
          <p:cNvPr id="7" name="TextBox 6"/>
          <p:cNvSpPr txBox="1"/>
          <p:nvPr/>
        </p:nvSpPr>
        <p:spPr>
          <a:xfrm>
            <a:off x="783771" y="2495006"/>
            <a:ext cx="10241280" cy="2362185"/>
          </a:xfrm>
          <a:prstGeom prst="rect">
            <a:avLst/>
          </a:prstGeom>
          <a:noFill/>
        </p:spPr>
        <p:txBody>
          <a:bodyPr wrap="square" rtlCol="1">
            <a:spAutoFit/>
          </a:bodyPr>
          <a:lstStyle/>
          <a:p>
            <a:pPr algn="r" rtl="1">
              <a:lnSpc>
                <a:spcPct val="150000"/>
              </a:lnSpc>
            </a:pPr>
            <a:r>
              <a:rPr lang="ar-SA" sz="2000" dirty="0">
                <a:solidFill>
                  <a:schemeClr val="tx1">
                    <a:lumMod val="85000"/>
                    <a:lumOff val="15000"/>
                  </a:schemeClr>
                </a:solidFill>
                <a:latin typeface="Hacen Tunisia" panose="02000000000000000000" pitchFamily="2" charset="-78"/>
                <a:cs typeface="Hacen Tunisia" panose="02000000000000000000" pitchFamily="2" charset="-78"/>
              </a:rPr>
              <a:t>الفقرة ..... جمعية البر الخيرية بأم الدوم هي جمعية خيرية رسمية ومسجلة بوزارة الموارد البشرية والتنمية الإجتماعية برقم ٤١٣، تسعى للريادة في تنمية المحتاج وبناء المجتمع عبر برامج تنموية ومستدامة في بيئة عمل محفزة وبمصداقية عالية.</a:t>
            </a:r>
          </a:p>
          <a:p>
            <a:pPr algn="r" rtl="1">
              <a:lnSpc>
                <a:spcPct val="150000"/>
              </a:lnSpc>
            </a:pPr>
            <a:br>
              <a:rPr lang="ar-SA" sz="2000" dirty="0">
                <a:latin typeface="Hacen Tunisia" panose="02000000000000000000" pitchFamily="2" charset="-78"/>
                <a:cs typeface="Hacen Tunisia" panose="02000000000000000000" pitchFamily="2" charset="-78"/>
              </a:rPr>
            </a:br>
            <a:endParaRPr lang="ar-SA" sz="2000" dirty="0">
              <a:latin typeface="Hacen Tunisia" panose="02000000000000000000" pitchFamily="2" charset="-78"/>
              <a:cs typeface="Hacen Tunisia" panose="02000000000000000000" pitchFamily="2" charset="-78"/>
            </a:endParaRPr>
          </a:p>
        </p:txBody>
      </p:sp>
    </p:spTree>
    <p:extLst>
      <p:ext uri="{BB962C8B-B14F-4D97-AF65-F5344CB8AC3E}">
        <p14:creationId xmlns:p14="http://schemas.microsoft.com/office/powerpoint/2010/main" val="418249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صورة تحتوي على نص, داخلي, حائط, أرضية&#10;&#10;تم إنشاء الوصف تلقائياً">
            <a:extLst>
              <a:ext uri="{FF2B5EF4-FFF2-40B4-BE49-F238E27FC236}">
                <a16:creationId xmlns:a16="http://schemas.microsoft.com/office/drawing/2014/main" id="{B78CFBA2-B311-41E4-9804-A062AD941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488" y="1844675"/>
            <a:ext cx="4449763" cy="4449763"/>
          </a:xfrm>
          <a:prstGeom prst="rect">
            <a:avLst/>
          </a:prstGeom>
        </p:spPr>
      </p:pic>
      <p:pic>
        <p:nvPicPr>
          <p:cNvPr id="5" name="عنصر نائب للمحتوى 4">
            <a:extLst>
              <a:ext uri="{FF2B5EF4-FFF2-40B4-BE49-F238E27FC236}">
                <a16:creationId xmlns:a16="http://schemas.microsoft.com/office/drawing/2014/main" id="{660F06C9-BC50-4980-999B-2D02D9F0E16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26163" y="1844675"/>
            <a:ext cx="4449763" cy="4449763"/>
          </a:xfrm>
        </p:spPr>
      </p:pic>
      <p:sp>
        <p:nvSpPr>
          <p:cNvPr id="2" name="عنوان 1">
            <a:extLst>
              <a:ext uri="{FF2B5EF4-FFF2-40B4-BE49-F238E27FC236}">
                <a16:creationId xmlns:a16="http://schemas.microsoft.com/office/drawing/2014/main" id="{2A93892E-740E-4037-B76B-8A19C5B65787}"/>
              </a:ext>
            </a:extLst>
          </p:cNvPr>
          <p:cNvSpPr>
            <a:spLocks noGrp="1"/>
          </p:cNvSpPr>
          <p:nvPr>
            <p:ph type="title"/>
          </p:nvPr>
        </p:nvSpPr>
        <p:spPr>
          <a:xfrm>
            <a:off x="187879" y="169396"/>
            <a:ext cx="10515600" cy="1505883"/>
          </a:xfrm>
        </p:spPr>
        <p:txBody>
          <a:bodyPr vert="horz" lIns="91440" tIns="45720" rIns="91440" bIns="45720" rtlCol="0" anchor="ctr">
            <a:normAutofit/>
          </a:bodyPr>
          <a:lstStyle/>
          <a:p>
            <a:pPr algn="r"/>
            <a:r>
              <a:rPr lang="ar-SA" sz="2500" kern="1200" dirty="0">
                <a:solidFill>
                  <a:schemeClr val="tx1"/>
                </a:solidFill>
                <a:latin typeface="+mj-lt"/>
                <a:ea typeface="+mj-ea"/>
                <a:cs typeface="+mj-cs"/>
              </a:rPr>
              <a:t>البرنامج:</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الأجهزة</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الكهربا</a:t>
            </a:r>
            <a:r>
              <a:rPr lang="ar-SA" sz="2500" kern="1200" dirty="0" err="1">
                <a:solidFill>
                  <a:schemeClr val="tx1"/>
                </a:solidFill>
                <a:latin typeface="+mj-lt"/>
                <a:ea typeface="+mj-ea"/>
                <a:cs typeface="+mj-cs"/>
              </a:rPr>
              <a:t>ئية</a:t>
            </a:r>
            <a:br>
              <a:rPr lang="en-US" sz="2500" kern="1200" dirty="0">
                <a:solidFill>
                  <a:schemeClr val="tx1"/>
                </a:solidFill>
                <a:latin typeface="+mj-lt"/>
                <a:ea typeface="+mj-ea"/>
                <a:cs typeface="+mj-cs"/>
              </a:rPr>
            </a:br>
            <a:r>
              <a:rPr lang="ar-SA" sz="2500" dirty="0"/>
              <a:t>الوصف/</a:t>
            </a:r>
            <a:r>
              <a:rPr lang="en-US" sz="2500" kern="1200" dirty="0" err="1">
                <a:solidFill>
                  <a:schemeClr val="tx1"/>
                </a:solidFill>
                <a:latin typeface="+mj-lt"/>
                <a:ea typeface="+mj-ea"/>
                <a:cs typeface="+mj-cs"/>
              </a:rPr>
              <a:t>تأمين</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الجمعية</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الأجهزة</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الكهربائية</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للأسر</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الأكثر</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احتياجاً</a:t>
            </a:r>
            <a:br>
              <a:rPr lang="en-US" sz="2500" kern="1200" dirty="0">
                <a:solidFill>
                  <a:schemeClr val="tx1"/>
                </a:solidFill>
                <a:latin typeface="+mj-lt"/>
                <a:ea typeface="+mj-ea"/>
                <a:cs typeface="+mj-cs"/>
              </a:rPr>
            </a:br>
            <a:r>
              <a:rPr lang="ar-SA" sz="2500" kern="1200" dirty="0">
                <a:solidFill>
                  <a:schemeClr val="tx1"/>
                </a:solidFill>
                <a:latin typeface="+mj-lt"/>
                <a:ea typeface="+mj-ea"/>
                <a:cs typeface="+mj-cs"/>
              </a:rPr>
              <a:t>الفئة المستهدفة :</a:t>
            </a:r>
            <a:r>
              <a:rPr lang="en-US" sz="2500" kern="1200" dirty="0" err="1">
                <a:solidFill>
                  <a:schemeClr val="tx1"/>
                </a:solidFill>
                <a:latin typeface="+mj-lt"/>
                <a:ea typeface="+mj-ea"/>
                <a:cs typeface="+mj-cs"/>
              </a:rPr>
              <a:t>الأسر</a:t>
            </a:r>
            <a:r>
              <a:rPr lang="en-US" sz="2500" kern="1200" dirty="0">
                <a:solidFill>
                  <a:schemeClr val="tx1"/>
                </a:solidFill>
                <a:latin typeface="+mj-lt"/>
                <a:ea typeface="+mj-ea"/>
                <a:cs typeface="+mj-cs"/>
              </a:rPr>
              <a:t> </a:t>
            </a:r>
            <a:r>
              <a:rPr lang="en-US" sz="2500" kern="1200" dirty="0" err="1">
                <a:solidFill>
                  <a:schemeClr val="tx1"/>
                </a:solidFill>
                <a:latin typeface="+mj-lt"/>
                <a:ea typeface="+mj-ea"/>
                <a:cs typeface="+mj-cs"/>
              </a:rPr>
              <a:t>المحتاجة</a:t>
            </a:r>
            <a:r>
              <a:rPr lang="en-US" sz="2500" kern="1200" dirty="0">
                <a:solidFill>
                  <a:schemeClr val="tx1"/>
                </a:solidFill>
                <a:latin typeface="+mj-lt"/>
                <a:ea typeface="+mj-ea"/>
                <a:cs typeface="+mj-cs"/>
              </a:rPr>
              <a:t> </a:t>
            </a:r>
            <a:br>
              <a:rPr lang="en-US" sz="2500" kern="1200" dirty="0">
                <a:solidFill>
                  <a:schemeClr val="tx1"/>
                </a:solidFill>
                <a:latin typeface="+mj-lt"/>
                <a:ea typeface="+mj-ea"/>
                <a:cs typeface="+mj-cs"/>
              </a:rPr>
            </a:br>
            <a:r>
              <a:rPr lang="ar-SA" sz="2500" kern="1200" dirty="0">
                <a:solidFill>
                  <a:schemeClr val="tx1"/>
                </a:solidFill>
                <a:latin typeface="+mj-lt"/>
                <a:ea typeface="+mj-ea"/>
                <a:cs typeface="+mj-cs"/>
              </a:rPr>
              <a:t>اسرة</a:t>
            </a:r>
            <a:r>
              <a:rPr lang="en-US" sz="2500" kern="1200" dirty="0">
                <a:solidFill>
                  <a:schemeClr val="tx1"/>
                </a:solidFill>
                <a:latin typeface="+mj-lt"/>
                <a:ea typeface="+mj-ea"/>
                <a:cs typeface="+mj-cs"/>
              </a:rPr>
              <a:t>20 </a:t>
            </a:r>
            <a:r>
              <a:rPr lang="ar-SA" sz="2500" kern="1200" dirty="0">
                <a:solidFill>
                  <a:schemeClr val="tx1"/>
                </a:solidFill>
                <a:latin typeface="+mj-lt"/>
                <a:ea typeface="+mj-ea"/>
                <a:cs typeface="+mj-cs"/>
              </a:rPr>
              <a:t>عدد المستفيدين :</a:t>
            </a:r>
            <a:endParaRPr lang="en-US" sz="2500" kern="1200" dirty="0">
              <a:solidFill>
                <a:schemeClr val="tx1"/>
              </a:solidFill>
              <a:latin typeface="+mj-lt"/>
              <a:ea typeface="+mj-ea"/>
              <a:cs typeface="+mj-cs"/>
            </a:endParaRPr>
          </a:p>
        </p:txBody>
      </p:sp>
    </p:spTree>
    <p:extLst>
      <p:ext uri="{BB962C8B-B14F-4D97-AF65-F5344CB8AC3E}">
        <p14:creationId xmlns:p14="http://schemas.microsoft.com/office/powerpoint/2010/main" val="342642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descr="صورة تحتوي على نص, شخص, داخلي, كمبيوتر&#10;&#10;تم إنشاء الوصف تلقائياً">
            <a:extLst>
              <a:ext uri="{FF2B5EF4-FFF2-40B4-BE49-F238E27FC236}">
                <a16:creationId xmlns:a16="http://schemas.microsoft.com/office/drawing/2014/main" id="{4C6847B7-A360-4D0C-BBA1-347F9C9D3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675"/>
            <a:ext cx="4714876" cy="4449763"/>
          </a:xfrm>
          <a:prstGeom prst="rect">
            <a:avLst/>
          </a:prstGeom>
        </p:spPr>
      </p:pic>
      <p:pic>
        <p:nvPicPr>
          <p:cNvPr id="5" name="عنصر نائب للمحتوى 4" descr="صورة تحتوي على أرضية, داخلي, غرفة, مجموعة&#10;&#10;تم إنشاء الوصف تلقائياً">
            <a:extLst>
              <a:ext uri="{FF2B5EF4-FFF2-40B4-BE49-F238E27FC236}">
                <a16:creationId xmlns:a16="http://schemas.microsoft.com/office/drawing/2014/main" id="{C2B5AFA9-AACE-4CDB-8C88-C39624B173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78375" y="1844675"/>
            <a:ext cx="6011863" cy="4449763"/>
          </a:xfrm>
        </p:spPr>
      </p:pic>
      <p:sp>
        <p:nvSpPr>
          <p:cNvPr id="2" name="عنوان 1">
            <a:extLst>
              <a:ext uri="{FF2B5EF4-FFF2-40B4-BE49-F238E27FC236}">
                <a16:creationId xmlns:a16="http://schemas.microsoft.com/office/drawing/2014/main" id="{16346307-F0A9-4761-B829-66D5FE31B16F}"/>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r"/>
            <a:r>
              <a:rPr lang="ar-SA" sz="2500" kern="1200" dirty="0">
                <a:solidFill>
                  <a:schemeClr val="tx1"/>
                </a:solidFill>
                <a:latin typeface="+mj-lt"/>
                <a:ea typeface="+mj-ea"/>
                <a:cs typeface="+mj-cs"/>
              </a:rPr>
              <a:t>اسم البرنامج:</a:t>
            </a:r>
            <a:r>
              <a:rPr lang="en-US" sz="2500" kern="1200" dirty="0">
                <a:solidFill>
                  <a:schemeClr val="tx1"/>
                </a:solidFill>
                <a:latin typeface="+mj-lt"/>
                <a:ea typeface="+mj-ea"/>
                <a:cs typeface="+mj-cs"/>
              </a:rPr>
              <a:t>لغة سكراتس</a:t>
            </a:r>
            <a:br>
              <a:rPr lang="en-US" sz="2500" kern="1200" dirty="0">
                <a:solidFill>
                  <a:schemeClr val="tx1"/>
                </a:solidFill>
                <a:latin typeface="+mj-lt"/>
                <a:ea typeface="+mj-ea"/>
                <a:cs typeface="+mj-cs"/>
              </a:rPr>
            </a:br>
            <a:r>
              <a:rPr lang="ar-SA" sz="2500" kern="1200" dirty="0">
                <a:solidFill>
                  <a:schemeClr val="tx1"/>
                </a:solidFill>
                <a:latin typeface="+mj-lt"/>
                <a:ea typeface="+mj-ea"/>
                <a:cs typeface="+mj-cs"/>
              </a:rPr>
              <a:t>الوصف:</a:t>
            </a:r>
            <a:r>
              <a:rPr lang="en-US" sz="2500" kern="1200" dirty="0">
                <a:solidFill>
                  <a:schemeClr val="tx1"/>
                </a:solidFill>
                <a:latin typeface="+mj-lt"/>
                <a:ea typeface="+mj-ea"/>
                <a:cs typeface="+mj-cs"/>
              </a:rPr>
              <a:t>برنامج برمجة يهدف الى تحفيزملكات التفكير المنطقي عند الأبناء</a:t>
            </a:r>
            <a:br>
              <a:rPr lang="ar-SA" sz="2500" dirty="0"/>
            </a:br>
            <a:r>
              <a:rPr lang="ar-SA" sz="2500" dirty="0"/>
              <a:t>الفئة المستهدفة:</a:t>
            </a:r>
            <a:r>
              <a:rPr lang="en-US" sz="2500" kern="1200" dirty="0">
                <a:solidFill>
                  <a:schemeClr val="tx1"/>
                </a:solidFill>
                <a:latin typeface="+mj-lt"/>
                <a:ea typeface="+mj-ea"/>
                <a:cs typeface="+mj-cs"/>
              </a:rPr>
              <a:t>ا</a:t>
            </a:r>
            <a:r>
              <a:rPr lang="ar-SA" sz="2500" kern="1200" dirty="0">
                <a:solidFill>
                  <a:schemeClr val="tx1"/>
                </a:solidFill>
                <a:latin typeface="+mj-lt"/>
                <a:ea typeface="+mj-ea"/>
                <a:cs typeface="+mj-cs"/>
              </a:rPr>
              <a:t>لأ</a:t>
            </a:r>
            <a:r>
              <a:rPr lang="en-US" sz="2500" kern="1200" dirty="0">
                <a:solidFill>
                  <a:schemeClr val="tx1"/>
                </a:solidFill>
                <a:latin typeface="+mj-lt"/>
                <a:ea typeface="+mj-ea"/>
                <a:cs typeface="+mj-cs"/>
              </a:rPr>
              <a:t>يتام</a:t>
            </a:r>
            <a:br>
              <a:rPr lang="en-US" sz="2500" kern="1200" dirty="0">
                <a:solidFill>
                  <a:schemeClr val="tx1"/>
                </a:solidFill>
                <a:latin typeface="+mj-lt"/>
                <a:ea typeface="+mj-ea"/>
                <a:cs typeface="+mj-cs"/>
              </a:rPr>
            </a:br>
            <a:r>
              <a:rPr lang="en-US" sz="2500" kern="1200" dirty="0">
                <a:solidFill>
                  <a:schemeClr val="tx1"/>
                </a:solidFill>
                <a:latin typeface="+mj-lt"/>
                <a:ea typeface="+mj-ea"/>
                <a:cs typeface="+mj-cs"/>
              </a:rPr>
              <a:t>عدد المستفيد</a:t>
            </a:r>
            <a:r>
              <a:rPr lang="ar-SA" sz="2500" kern="1200" dirty="0">
                <a:solidFill>
                  <a:schemeClr val="tx1"/>
                </a:solidFill>
                <a:latin typeface="+mj-lt"/>
                <a:ea typeface="+mj-ea"/>
                <a:cs typeface="+mj-cs"/>
              </a:rPr>
              <a:t>ين:12</a:t>
            </a:r>
            <a:endParaRPr lang="en-US" sz="2500" kern="1200" dirty="0">
              <a:solidFill>
                <a:schemeClr val="tx1"/>
              </a:solidFill>
              <a:latin typeface="+mj-lt"/>
              <a:ea typeface="+mj-ea"/>
              <a:cs typeface="+mj-cs"/>
            </a:endParaRPr>
          </a:p>
        </p:txBody>
      </p:sp>
    </p:spTree>
    <p:extLst>
      <p:ext uri="{BB962C8B-B14F-4D97-AF65-F5344CB8AC3E}">
        <p14:creationId xmlns:p14="http://schemas.microsoft.com/office/powerpoint/2010/main" val="185198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A964B-2202-4BCB-B623-32F54FC901E6}"/>
              </a:ext>
            </a:extLst>
          </p:cNvPr>
          <p:cNvSpPr>
            <a:spLocks noGrp="1"/>
          </p:cNvSpPr>
          <p:nvPr>
            <p:ph type="title"/>
          </p:nvPr>
        </p:nvSpPr>
        <p:spPr/>
        <p:txBody>
          <a:bodyPr>
            <a:noAutofit/>
          </a:bodyPr>
          <a:lstStyle/>
          <a:p>
            <a:pPr algn="ctr"/>
            <a:r>
              <a:rPr lang="ar-SA" sz="2800" dirty="0"/>
              <a:t>اسم البرنامج :كفالة الايتام</a:t>
            </a:r>
            <a:br>
              <a:rPr lang="ar-SA" sz="2800" dirty="0"/>
            </a:br>
            <a:r>
              <a:rPr lang="ar-SA" sz="2800" dirty="0"/>
              <a:t>الوصف :تقوم الجمعية بصرف مبالغ الكفالة </a:t>
            </a:r>
            <a:r>
              <a:rPr lang="ar-SA" sz="2800" dirty="0" err="1"/>
              <a:t>للايتام</a:t>
            </a:r>
            <a:r>
              <a:rPr lang="ar-SA" sz="2800" dirty="0"/>
              <a:t> </a:t>
            </a:r>
            <a:br>
              <a:rPr lang="ar-SA" sz="2800" dirty="0"/>
            </a:br>
            <a:r>
              <a:rPr lang="ar-SA" sz="2800" dirty="0"/>
              <a:t>الفئة </a:t>
            </a:r>
            <a:r>
              <a:rPr lang="ar-SA" sz="2800" dirty="0" err="1"/>
              <a:t>المستهدفة:الايتام</a:t>
            </a:r>
            <a:r>
              <a:rPr lang="ar-SA" sz="2800" dirty="0"/>
              <a:t> </a:t>
            </a:r>
            <a:br>
              <a:rPr lang="ar-SA" sz="2800" dirty="0"/>
            </a:br>
            <a:r>
              <a:rPr lang="ar-SA" sz="2800" dirty="0"/>
              <a:t>العدد :126 يتيم ويتيمة </a:t>
            </a:r>
          </a:p>
        </p:txBody>
      </p:sp>
      <p:graphicFrame>
        <p:nvGraphicFramePr>
          <p:cNvPr id="7" name="عنصر نائب للمحتوى 6">
            <a:extLst>
              <a:ext uri="{FF2B5EF4-FFF2-40B4-BE49-F238E27FC236}">
                <a16:creationId xmlns:a16="http://schemas.microsoft.com/office/drawing/2014/main" id="{4903BB79-D70A-47D8-BE4C-AA3F8ECD14B8}"/>
              </a:ext>
            </a:extLst>
          </p:cNvPr>
          <p:cNvGraphicFramePr>
            <a:graphicFrameLocks noGrp="1"/>
          </p:cNvGraphicFramePr>
          <p:nvPr>
            <p:ph idx="1"/>
            <p:extLst>
              <p:ext uri="{D42A27DB-BD31-4B8C-83A1-F6EECF244321}">
                <p14:modId xmlns:p14="http://schemas.microsoft.com/office/powerpoint/2010/main" val="4024950555"/>
              </p:ext>
            </p:extLst>
          </p:nvPr>
        </p:nvGraphicFramePr>
        <p:xfrm>
          <a:off x="688976" y="2190308"/>
          <a:ext cx="5850048" cy="3934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مخطط 11">
            <a:extLst>
              <a:ext uri="{FF2B5EF4-FFF2-40B4-BE49-F238E27FC236}">
                <a16:creationId xmlns:a16="http://schemas.microsoft.com/office/drawing/2014/main" id="{ECF0AC93-CA0E-411A-B820-9B8801A1CB81}"/>
              </a:ext>
            </a:extLst>
          </p:cNvPr>
          <p:cNvGraphicFramePr/>
          <p:nvPr>
            <p:extLst>
              <p:ext uri="{D42A27DB-BD31-4B8C-83A1-F6EECF244321}">
                <p14:modId xmlns:p14="http://schemas.microsoft.com/office/powerpoint/2010/main" val="3422696831"/>
              </p:ext>
            </p:extLst>
          </p:nvPr>
        </p:nvGraphicFramePr>
        <p:xfrm>
          <a:off x="2032000" y="2030819"/>
          <a:ext cx="6165702" cy="3498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115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BD7511-D5F4-485E-AB42-EBEF12A9E01E}"/>
              </a:ext>
            </a:extLst>
          </p:cNvPr>
          <p:cNvSpPr>
            <a:spLocks noGrp="1"/>
          </p:cNvSpPr>
          <p:nvPr>
            <p:ph type="title"/>
          </p:nvPr>
        </p:nvSpPr>
        <p:spPr/>
        <p:txBody>
          <a:bodyPr/>
          <a:lstStyle/>
          <a:p>
            <a:endParaRPr lang="ar-SA" dirty="0"/>
          </a:p>
        </p:txBody>
      </p:sp>
      <p:sp>
        <p:nvSpPr>
          <p:cNvPr id="3" name="عنصر نائب للمحتوى 2">
            <a:extLst>
              <a:ext uri="{FF2B5EF4-FFF2-40B4-BE49-F238E27FC236}">
                <a16:creationId xmlns:a16="http://schemas.microsoft.com/office/drawing/2014/main" id="{665E94EF-BEAA-4A88-BE24-BDD0B5E58C80}"/>
              </a:ext>
            </a:extLst>
          </p:cNvPr>
          <p:cNvSpPr>
            <a:spLocks noGrp="1"/>
          </p:cNvSpPr>
          <p:nvPr>
            <p:ph idx="1"/>
          </p:nvPr>
        </p:nvSpPr>
        <p:spPr/>
        <p:txBody>
          <a:bodyPr/>
          <a:lstStyle/>
          <a:p>
            <a:endParaRPr lang="ar-SA"/>
          </a:p>
        </p:txBody>
      </p:sp>
    </p:spTree>
    <p:extLst>
      <p:ext uri="{BB962C8B-B14F-4D97-AF65-F5344CB8AC3E}">
        <p14:creationId xmlns:p14="http://schemas.microsoft.com/office/powerpoint/2010/main" val="4231718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79F12E-F5ED-471C-BBF0-0814077782D7}"/>
              </a:ext>
            </a:extLst>
          </p:cNvPr>
          <p:cNvSpPr>
            <a:spLocks noGrp="1"/>
          </p:cNvSpPr>
          <p:nvPr>
            <p:ph type="title"/>
          </p:nvPr>
        </p:nvSpPr>
        <p:spPr/>
        <p:txBody>
          <a:bodyPr>
            <a:normAutofit fontScale="90000"/>
          </a:bodyPr>
          <a:lstStyle/>
          <a:p>
            <a:pPr algn="r"/>
            <a:r>
              <a:rPr lang="ar-SA" sz="3100" dirty="0"/>
              <a:t>اسم البرنامج :كفالة الاسر المحتاجة</a:t>
            </a:r>
            <a:br>
              <a:rPr lang="ar-SA" sz="3100" dirty="0"/>
            </a:br>
            <a:r>
              <a:rPr lang="ar-SA" sz="3100" dirty="0"/>
              <a:t>الوصف :توفير الكفالة الشهرية </a:t>
            </a:r>
            <a:r>
              <a:rPr lang="ar-SA" sz="3100" dirty="0" err="1"/>
              <a:t>للاسر</a:t>
            </a:r>
            <a:r>
              <a:rPr lang="ar-SA" sz="3100" dirty="0"/>
              <a:t> الأكثر احتياجا</a:t>
            </a:r>
            <a:br>
              <a:rPr lang="ar-SA" sz="3100" dirty="0"/>
            </a:br>
            <a:r>
              <a:rPr lang="ar-SA" sz="3100" dirty="0"/>
              <a:t>الفئة المستهدفة :الارامل والمطلقات والمستفيدين</a:t>
            </a:r>
            <a:br>
              <a:rPr lang="ar-SA" sz="3100" dirty="0"/>
            </a:br>
            <a:r>
              <a:rPr lang="ar-SA" sz="3100" dirty="0"/>
              <a:t>العدد:44</a:t>
            </a:r>
            <a:br>
              <a:rPr lang="ar-SA" dirty="0"/>
            </a:br>
            <a:endParaRPr lang="ar-SA" dirty="0"/>
          </a:p>
        </p:txBody>
      </p:sp>
      <p:graphicFrame>
        <p:nvGraphicFramePr>
          <p:cNvPr id="11" name="عنصر نائب للمحتوى 10">
            <a:extLst>
              <a:ext uri="{FF2B5EF4-FFF2-40B4-BE49-F238E27FC236}">
                <a16:creationId xmlns:a16="http://schemas.microsoft.com/office/drawing/2014/main" id="{49000485-964D-4BF1-8384-C9C0686D3814}"/>
              </a:ext>
            </a:extLst>
          </p:cNvPr>
          <p:cNvGraphicFramePr>
            <a:graphicFrameLocks noGrp="1"/>
          </p:cNvGraphicFramePr>
          <p:nvPr>
            <p:ph idx="1"/>
            <p:extLst>
              <p:ext uri="{D42A27DB-BD31-4B8C-83A1-F6EECF244321}">
                <p14:modId xmlns:p14="http://schemas.microsoft.com/office/powerpoint/2010/main" val="950567912"/>
              </p:ext>
            </p:extLst>
          </p:nvPr>
        </p:nvGraphicFramePr>
        <p:xfrm>
          <a:off x="838200" y="2105247"/>
          <a:ext cx="8167577" cy="40717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009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 y="429"/>
            <a:ext cx="12189880" cy="6857474"/>
          </a:xfrm>
          <a:prstGeom prst="rect">
            <a:avLst/>
          </a:prstGeom>
        </p:spPr>
      </p:pic>
    </p:spTree>
    <p:extLst>
      <p:ext uri="{BB962C8B-B14F-4D97-AF65-F5344CB8AC3E}">
        <p14:creationId xmlns:p14="http://schemas.microsoft.com/office/powerpoint/2010/main" val="1400756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204</Words>
  <Application>Microsoft Office PowerPoint</Application>
  <PresentationFormat>شاشة عريضة</PresentationFormat>
  <Paragraphs>16</Paragraphs>
  <Slides>10</Slides>
  <Notes>0</Notes>
  <HiddenSlides>0</HiddenSlides>
  <MMClips>0</MMClips>
  <ScaleCrop>false</ScaleCrop>
  <HeadingPairs>
    <vt:vector size="4" baseType="variant">
      <vt:variant>
        <vt:lpstr>نسق</vt:lpstr>
      </vt:variant>
      <vt:variant>
        <vt:i4>1</vt:i4>
      </vt:variant>
      <vt:variant>
        <vt:lpstr>عناوين الشرائح</vt:lpstr>
      </vt:variant>
      <vt:variant>
        <vt:i4>10</vt:i4>
      </vt:variant>
    </vt:vector>
  </HeadingPairs>
  <TitlesOfParts>
    <vt:vector size="11" baseType="lpstr">
      <vt:lpstr>Office Theme</vt:lpstr>
      <vt:lpstr>تقرير الربع الأول لادارة التنمية</vt:lpstr>
      <vt:lpstr>العنوان الرئيسي</vt:lpstr>
      <vt:lpstr>العنوان الرئيسي</vt:lpstr>
      <vt:lpstr>البرنامج: الأجهزة الكهربائية الوصف/تأمين الجمعية الأجهزة الكهربائية للأسر الأكثر احتياجاً الفئة المستهدفة :الأسر المحتاجة  اسرة20 عدد المستفيدين :</vt:lpstr>
      <vt:lpstr>اسم البرنامج:لغة سكراتس الوصف:برنامج برمجة يهدف الى تحفيزملكات التفكير المنطقي عند الأبناء الفئة المستهدفة:الأيتام عدد المستفيدين:12</vt:lpstr>
      <vt:lpstr>اسم البرنامج :كفالة الايتام الوصف :تقوم الجمعية بصرف مبالغ الكفالة للايتام  الفئة المستهدفة:الايتام  العدد :126 يتيم ويتيمة </vt:lpstr>
      <vt:lpstr>عرض تقديمي في PowerPoint</vt:lpstr>
      <vt:lpstr>اسم البرنامج :كفالة الاسر المحتاجة الوصف :توفير الكفالة الشهرية للاسر الأكثر احتياجا الفئة المستهدفة :الارامل والمطلقات والمستفيدين العدد:44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اسم التقرير</dc:title>
  <dc:creator>Fujitsu</dc:creator>
  <cp:lastModifiedBy>خالد نشاط</cp:lastModifiedBy>
  <cp:revision>5</cp:revision>
  <dcterms:created xsi:type="dcterms:W3CDTF">2021-01-12T09:15:18Z</dcterms:created>
  <dcterms:modified xsi:type="dcterms:W3CDTF">2021-05-09T21:56:32Z</dcterms:modified>
</cp:coreProperties>
</file>